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7" r:id="rId1"/>
  </p:sldMasterIdLst>
  <p:notesMasterIdLst>
    <p:notesMasterId r:id="rId80"/>
  </p:notesMasterIdLst>
  <p:sldIdLst>
    <p:sldId id="256" r:id="rId2"/>
    <p:sldId id="290" r:id="rId3"/>
    <p:sldId id="385" r:id="rId4"/>
    <p:sldId id="365" r:id="rId5"/>
    <p:sldId id="366" r:id="rId6"/>
    <p:sldId id="260" r:id="rId7"/>
    <p:sldId id="261" r:id="rId8"/>
    <p:sldId id="262" r:id="rId9"/>
    <p:sldId id="264" r:id="rId10"/>
    <p:sldId id="295" r:id="rId11"/>
    <p:sldId id="296" r:id="rId12"/>
    <p:sldId id="297" r:id="rId13"/>
    <p:sldId id="369" r:id="rId14"/>
    <p:sldId id="298" r:id="rId15"/>
    <p:sldId id="367" r:id="rId16"/>
    <p:sldId id="368" r:id="rId17"/>
    <p:sldId id="301" r:id="rId18"/>
    <p:sldId id="302" r:id="rId19"/>
    <p:sldId id="303" r:id="rId20"/>
    <p:sldId id="305" r:id="rId21"/>
    <p:sldId id="304" r:id="rId22"/>
    <p:sldId id="306" r:id="rId23"/>
    <p:sldId id="308" r:id="rId24"/>
    <p:sldId id="370" r:id="rId25"/>
    <p:sldId id="307" r:id="rId26"/>
    <p:sldId id="309" r:id="rId27"/>
    <p:sldId id="310" r:id="rId28"/>
    <p:sldId id="316" r:id="rId29"/>
    <p:sldId id="311" r:id="rId30"/>
    <p:sldId id="312" r:id="rId31"/>
    <p:sldId id="317" r:id="rId32"/>
    <p:sldId id="313" r:id="rId33"/>
    <p:sldId id="314" r:id="rId34"/>
    <p:sldId id="318" r:id="rId35"/>
    <p:sldId id="315" r:id="rId36"/>
    <p:sldId id="319" r:id="rId37"/>
    <p:sldId id="320" r:id="rId38"/>
    <p:sldId id="321" r:id="rId39"/>
    <p:sldId id="322" r:id="rId40"/>
    <p:sldId id="332" r:id="rId41"/>
    <p:sldId id="323" r:id="rId42"/>
    <p:sldId id="324" r:id="rId43"/>
    <p:sldId id="325" r:id="rId44"/>
    <p:sldId id="326" r:id="rId45"/>
    <p:sldId id="327" r:id="rId46"/>
    <p:sldId id="328" r:id="rId47"/>
    <p:sldId id="329" r:id="rId48"/>
    <p:sldId id="330" r:id="rId49"/>
    <p:sldId id="331" r:id="rId50"/>
    <p:sldId id="333" r:id="rId51"/>
    <p:sldId id="334" r:id="rId52"/>
    <p:sldId id="335" r:id="rId53"/>
    <p:sldId id="336" r:id="rId54"/>
    <p:sldId id="337" r:id="rId55"/>
    <p:sldId id="338" r:id="rId56"/>
    <p:sldId id="339" r:id="rId57"/>
    <p:sldId id="340" r:id="rId58"/>
    <p:sldId id="341" r:id="rId59"/>
    <p:sldId id="344" r:id="rId60"/>
    <p:sldId id="345" r:id="rId61"/>
    <p:sldId id="351" r:id="rId62"/>
    <p:sldId id="347" r:id="rId63"/>
    <p:sldId id="352" r:id="rId64"/>
    <p:sldId id="348" r:id="rId65"/>
    <p:sldId id="349" r:id="rId66"/>
    <p:sldId id="350" r:id="rId67"/>
    <p:sldId id="342" r:id="rId68"/>
    <p:sldId id="343" r:id="rId69"/>
    <p:sldId id="354" r:id="rId70"/>
    <p:sldId id="355" r:id="rId71"/>
    <p:sldId id="353" r:id="rId72"/>
    <p:sldId id="356" r:id="rId73"/>
    <p:sldId id="357" r:id="rId74"/>
    <p:sldId id="361" r:id="rId75"/>
    <p:sldId id="358" r:id="rId76"/>
    <p:sldId id="359" r:id="rId77"/>
    <p:sldId id="360" r:id="rId78"/>
    <p:sldId id="386" r:id="rId79"/>
  </p:sldIdLst>
  <p:sldSz cx="9144000" cy="6858000" type="screen4x3"/>
  <p:notesSz cx="7099300" cy="10234613"/>
  <p:defaultTextStyle>
    <a:defPPr>
      <a:defRPr lang="en-AU"/>
    </a:defPPr>
    <a:lvl1pPr algn="l" rtl="0" fontAlgn="base">
      <a:spcBef>
        <a:spcPct val="0"/>
      </a:spcBef>
      <a:spcAft>
        <a:spcPct val="0"/>
      </a:spcAft>
      <a:defRPr sz="3800" kern="1200">
        <a:solidFill>
          <a:schemeClr val="tx1"/>
        </a:solidFill>
        <a:latin typeface="Arial" charset="0"/>
        <a:ea typeface="+mn-ea"/>
        <a:cs typeface="+mn-cs"/>
      </a:defRPr>
    </a:lvl1pPr>
    <a:lvl2pPr marL="457200" algn="l" rtl="0" fontAlgn="base">
      <a:spcBef>
        <a:spcPct val="0"/>
      </a:spcBef>
      <a:spcAft>
        <a:spcPct val="0"/>
      </a:spcAft>
      <a:defRPr sz="3800" kern="1200">
        <a:solidFill>
          <a:schemeClr val="tx1"/>
        </a:solidFill>
        <a:latin typeface="Arial" charset="0"/>
        <a:ea typeface="+mn-ea"/>
        <a:cs typeface="+mn-cs"/>
      </a:defRPr>
    </a:lvl2pPr>
    <a:lvl3pPr marL="914400" algn="l" rtl="0" fontAlgn="base">
      <a:spcBef>
        <a:spcPct val="0"/>
      </a:spcBef>
      <a:spcAft>
        <a:spcPct val="0"/>
      </a:spcAft>
      <a:defRPr sz="3800" kern="1200">
        <a:solidFill>
          <a:schemeClr val="tx1"/>
        </a:solidFill>
        <a:latin typeface="Arial" charset="0"/>
        <a:ea typeface="+mn-ea"/>
        <a:cs typeface="+mn-cs"/>
      </a:defRPr>
    </a:lvl3pPr>
    <a:lvl4pPr marL="1371600" algn="l" rtl="0" fontAlgn="base">
      <a:spcBef>
        <a:spcPct val="0"/>
      </a:spcBef>
      <a:spcAft>
        <a:spcPct val="0"/>
      </a:spcAft>
      <a:defRPr sz="3800" kern="1200">
        <a:solidFill>
          <a:schemeClr val="tx1"/>
        </a:solidFill>
        <a:latin typeface="Arial" charset="0"/>
        <a:ea typeface="+mn-ea"/>
        <a:cs typeface="+mn-cs"/>
      </a:defRPr>
    </a:lvl4pPr>
    <a:lvl5pPr marL="1828800" algn="l" rtl="0" fontAlgn="base">
      <a:spcBef>
        <a:spcPct val="0"/>
      </a:spcBef>
      <a:spcAft>
        <a:spcPct val="0"/>
      </a:spcAft>
      <a:defRPr sz="3800" kern="1200">
        <a:solidFill>
          <a:schemeClr val="tx1"/>
        </a:solidFill>
        <a:latin typeface="Arial" charset="0"/>
        <a:ea typeface="+mn-ea"/>
        <a:cs typeface="+mn-cs"/>
      </a:defRPr>
    </a:lvl5pPr>
    <a:lvl6pPr marL="2286000" algn="l" defTabSz="914400" rtl="0" eaLnBrk="1" latinLnBrk="0" hangingPunct="1">
      <a:defRPr sz="3800" kern="1200">
        <a:solidFill>
          <a:schemeClr val="tx1"/>
        </a:solidFill>
        <a:latin typeface="Arial" charset="0"/>
        <a:ea typeface="+mn-ea"/>
        <a:cs typeface="+mn-cs"/>
      </a:defRPr>
    </a:lvl6pPr>
    <a:lvl7pPr marL="2743200" algn="l" defTabSz="914400" rtl="0" eaLnBrk="1" latinLnBrk="0" hangingPunct="1">
      <a:defRPr sz="3800" kern="1200">
        <a:solidFill>
          <a:schemeClr val="tx1"/>
        </a:solidFill>
        <a:latin typeface="Arial" charset="0"/>
        <a:ea typeface="+mn-ea"/>
        <a:cs typeface="+mn-cs"/>
      </a:defRPr>
    </a:lvl7pPr>
    <a:lvl8pPr marL="3200400" algn="l" defTabSz="914400" rtl="0" eaLnBrk="1" latinLnBrk="0" hangingPunct="1">
      <a:defRPr sz="3800" kern="1200">
        <a:solidFill>
          <a:schemeClr val="tx1"/>
        </a:solidFill>
        <a:latin typeface="Arial" charset="0"/>
        <a:ea typeface="+mn-ea"/>
        <a:cs typeface="+mn-cs"/>
      </a:defRPr>
    </a:lvl8pPr>
    <a:lvl9pPr marL="3657600" algn="l" defTabSz="914400" rtl="0" eaLnBrk="1" latinLnBrk="0" hangingPunct="1">
      <a:defRPr sz="3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FF00"/>
    <a:srgbClr val="A6976E"/>
    <a:srgbClr val="B2984E"/>
    <a:srgbClr val="996633"/>
    <a:srgbClr val="00FFFF"/>
    <a:srgbClr val="008000"/>
    <a:srgbClr val="FF0000"/>
    <a:srgbClr val="0000FF"/>
    <a:srgbClr val="FF00E1"/>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15" autoAdjust="0"/>
    <p:restoredTop sz="84607" autoAdjust="0"/>
  </p:normalViewPr>
  <p:slideViewPr>
    <p:cSldViewPr>
      <p:cViewPr varScale="1">
        <p:scale>
          <a:sx n="80" d="100"/>
          <a:sy n="80" d="100"/>
        </p:scale>
        <p:origin x="-86" y="-125"/>
      </p:cViewPr>
      <p:guideLst>
        <p:guide orient="horz" pos="2160"/>
        <p:guide pos="2881"/>
      </p:guideLst>
    </p:cSldViewPr>
  </p:slideViewPr>
  <p:outlineViewPr>
    <p:cViewPr>
      <p:scale>
        <a:sx n="33" d="100"/>
        <a:sy n="33" d="100"/>
      </p:scale>
      <p:origin x="0" y="10766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3074988" cy="512684"/>
          </a:xfrm>
          <a:prstGeom prst="rect">
            <a:avLst/>
          </a:prstGeom>
          <a:noFill/>
          <a:ln w="9525">
            <a:noFill/>
            <a:miter lim="800000"/>
            <a:headEnd/>
            <a:tailEnd/>
          </a:ln>
          <a:effectLst/>
        </p:spPr>
        <p:txBody>
          <a:bodyPr vert="horz" wrap="square" lIns="99056" tIns="49528" rIns="99056" bIns="49528" numCol="1" anchor="t" anchorCtr="0" compatLnSpc="1">
            <a:prstTxWarp prst="textNoShape">
              <a:avLst/>
            </a:prstTxWarp>
          </a:bodyPr>
          <a:lstStyle>
            <a:lvl1pPr defTabSz="992188">
              <a:defRPr sz="1200"/>
            </a:lvl1pPr>
          </a:lstStyle>
          <a:p>
            <a:endParaRPr lang="en-AU"/>
          </a:p>
        </p:txBody>
      </p:sp>
      <p:sp>
        <p:nvSpPr>
          <p:cNvPr id="121859" name="Rectangle 3"/>
          <p:cNvSpPr>
            <a:spLocks noGrp="1" noChangeArrowheads="1"/>
          </p:cNvSpPr>
          <p:nvPr>
            <p:ph type="dt" idx="1"/>
          </p:nvPr>
        </p:nvSpPr>
        <p:spPr bwMode="auto">
          <a:xfrm>
            <a:off x="4021139" y="0"/>
            <a:ext cx="3074987" cy="512684"/>
          </a:xfrm>
          <a:prstGeom prst="rect">
            <a:avLst/>
          </a:prstGeom>
          <a:noFill/>
          <a:ln w="9525">
            <a:noFill/>
            <a:miter lim="800000"/>
            <a:headEnd/>
            <a:tailEnd/>
          </a:ln>
          <a:effectLst/>
        </p:spPr>
        <p:txBody>
          <a:bodyPr vert="horz" wrap="square" lIns="99056" tIns="49528" rIns="99056" bIns="49528" numCol="1" anchor="t" anchorCtr="0" compatLnSpc="1">
            <a:prstTxWarp prst="textNoShape">
              <a:avLst/>
            </a:prstTxWarp>
          </a:bodyPr>
          <a:lstStyle>
            <a:lvl1pPr algn="r" defTabSz="992188">
              <a:defRPr sz="1200"/>
            </a:lvl1pPr>
          </a:lstStyle>
          <a:p>
            <a:endParaRPr lang="en-AU"/>
          </a:p>
        </p:txBody>
      </p:sp>
      <p:sp>
        <p:nvSpPr>
          <p:cNvPr id="12186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21861" name="Rectangle 5"/>
          <p:cNvSpPr>
            <a:spLocks noGrp="1" noChangeArrowheads="1"/>
          </p:cNvSpPr>
          <p:nvPr>
            <p:ph type="body" sz="quarter" idx="3"/>
          </p:nvPr>
        </p:nvSpPr>
        <p:spPr bwMode="auto">
          <a:xfrm>
            <a:off x="711200" y="4863346"/>
            <a:ext cx="5676900" cy="4604624"/>
          </a:xfrm>
          <a:prstGeom prst="rect">
            <a:avLst/>
          </a:prstGeom>
          <a:noFill/>
          <a:ln w="9525">
            <a:noFill/>
            <a:miter lim="800000"/>
            <a:headEnd/>
            <a:tailEnd/>
          </a:ln>
          <a:effectLst/>
        </p:spPr>
        <p:txBody>
          <a:bodyPr vert="horz" wrap="square" lIns="99056" tIns="49528" rIns="99056" bIns="49528"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21862" name="Rectangle 6"/>
          <p:cNvSpPr>
            <a:spLocks noGrp="1" noChangeArrowheads="1"/>
          </p:cNvSpPr>
          <p:nvPr>
            <p:ph type="ftr" sz="quarter" idx="4"/>
          </p:nvPr>
        </p:nvSpPr>
        <p:spPr bwMode="auto">
          <a:xfrm>
            <a:off x="0" y="9721931"/>
            <a:ext cx="3074988" cy="509508"/>
          </a:xfrm>
          <a:prstGeom prst="rect">
            <a:avLst/>
          </a:prstGeom>
          <a:noFill/>
          <a:ln w="9525">
            <a:noFill/>
            <a:miter lim="800000"/>
            <a:headEnd/>
            <a:tailEnd/>
          </a:ln>
          <a:effectLst/>
        </p:spPr>
        <p:txBody>
          <a:bodyPr vert="horz" wrap="square" lIns="99056" tIns="49528" rIns="99056" bIns="49528" numCol="1" anchor="b" anchorCtr="0" compatLnSpc="1">
            <a:prstTxWarp prst="textNoShape">
              <a:avLst/>
            </a:prstTxWarp>
          </a:bodyPr>
          <a:lstStyle>
            <a:lvl1pPr defTabSz="992188">
              <a:defRPr sz="1200"/>
            </a:lvl1pPr>
          </a:lstStyle>
          <a:p>
            <a:endParaRPr lang="en-AU"/>
          </a:p>
        </p:txBody>
      </p:sp>
      <p:sp>
        <p:nvSpPr>
          <p:cNvPr id="121863" name="Rectangle 7"/>
          <p:cNvSpPr>
            <a:spLocks noGrp="1" noChangeArrowheads="1"/>
          </p:cNvSpPr>
          <p:nvPr>
            <p:ph type="sldNum" sz="quarter" idx="5"/>
          </p:nvPr>
        </p:nvSpPr>
        <p:spPr bwMode="auto">
          <a:xfrm>
            <a:off x="4021139" y="9721931"/>
            <a:ext cx="3074987" cy="509508"/>
          </a:xfrm>
          <a:prstGeom prst="rect">
            <a:avLst/>
          </a:prstGeom>
          <a:noFill/>
          <a:ln w="9525">
            <a:noFill/>
            <a:miter lim="800000"/>
            <a:headEnd/>
            <a:tailEnd/>
          </a:ln>
          <a:effectLst/>
        </p:spPr>
        <p:txBody>
          <a:bodyPr vert="horz" wrap="square" lIns="99056" tIns="49528" rIns="99056" bIns="49528" numCol="1" anchor="b" anchorCtr="0" compatLnSpc="1">
            <a:prstTxWarp prst="textNoShape">
              <a:avLst/>
            </a:prstTxWarp>
          </a:bodyPr>
          <a:lstStyle>
            <a:lvl1pPr algn="r" defTabSz="992188">
              <a:defRPr sz="1200"/>
            </a:lvl1pPr>
          </a:lstStyle>
          <a:p>
            <a:fld id="{8CC330ED-C5DD-4A37-8CC3-08E106CD0B28}" type="slidenum">
              <a:rPr lang="en-AU"/>
              <a:pPr/>
              <a:t>‹#›</a:t>
            </a:fld>
            <a:endParaRPr lang="en-AU"/>
          </a:p>
        </p:txBody>
      </p:sp>
    </p:spTree>
    <p:extLst>
      <p:ext uri="{BB962C8B-B14F-4D97-AF65-F5344CB8AC3E}">
        <p14:creationId xmlns:p14="http://schemas.microsoft.com/office/powerpoint/2010/main" val="9607091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A7348-BFEB-4567-A0CE-B1975685DFD8}" type="slidenum">
              <a:rPr lang="en-AU"/>
              <a:pPr/>
              <a:t>1</a:t>
            </a:fld>
            <a:endParaRPr lang="en-AU"/>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11</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487B1-318E-447F-A8AC-407E6C06DCA2}" type="slidenum">
              <a:rPr lang="en-AU"/>
              <a:pPr/>
              <a:t>12</a:t>
            </a:fld>
            <a:endParaRPr lang="en-AU"/>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13</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14</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15</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800"/>
              </a:spcBef>
            </a:pPr>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16</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17</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18</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19</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487B1-318E-447F-A8AC-407E6C06DCA2}" type="slidenum">
              <a:rPr lang="en-AU"/>
              <a:pPr/>
              <a:t>20</a:t>
            </a:fld>
            <a:endParaRPr lang="en-AU"/>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3812EC-F9F7-46DD-9A3A-86CFBF8E5848}" type="slidenum">
              <a:rPr lang="en-AU"/>
              <a:pPr/>
              <a:t>2</a:t>
            </a:fld>
            <a:endParaRPr lang="en-AU"/>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21</a:t>
            </a:fld>
            <a:endParaRPr lang="en-A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22</a:t>
            </a:fld>
            <a:endParaRPr lang="en-A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23</a:t>
            </a:fld>
            <a:endParaRPr lang="en-A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24</a:t>
            </a:fld>
            <a:endParaRPr lang="en-A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25</a:t>
            </a:fld>
            <a:endParaRPr lang="en-A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487B1-318E-447F-A8AC-407E6C06DCA2}" type="slidenum">
              <a:rPr lang="en-AU"/>
              <a:pPr/>
              <a:t>27</a:t>
            </a:fld>
            <a:endParaRPr lang="en-AU"/>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28</a:t>
            </a:fld>
            <a:endParaRPr lang="en-A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29</a:t>
            </a:fld>
            <a:endParaRPr lang="en-A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31</a:t>
            </a:fld>
            <a:endParaRPr lang="en-A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32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E27857-38EE-41CC-9775-8CD2DE90FB5D}" type="slidenum">
              <a:rPr lang="en-AU">
                <a:solidFill>
                  <a:prstClr val="black"/>
                </a:solidFill>
              </a:rPr>
              <a:pPr/>
              <a:t>3</a:t>
            </a:fld>
            <a:endParaRPr lang="en-AU">
              <a:solidFill>
                <a:prstClr val="black"/>
              </a:solidFill>
            </a:endParaRP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487B1-318E-447F-A8AC-407E6C06DCA2}" type="slidenum">
              <a:rPr lang="en-AU"/>
              <a:pPr/>
              <a:t>34</a:t>
            </a:fld>
            <a:endParaRPr lang="en-AU"/>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35</a:t>
            </a:fld>
            <a:endParaRPr lang="en-A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487B1-318E-447F-A8AC-407E6C06DCA2}" type="slidenum">
              <a:rPr lang="en-AU"/>
              <a:pPr/>
              <a:t>39</a:t>
            </a:fld>
            <a:endParaRPr lang="en-AU"/>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41</a:t>
            </a:fld>
            <a:endParaRPr lang="en-A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43</a:t>
            </a:fld>
            <a:endParaRPr lang="en-A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44</a:t>
            </a:fld>
            <a:endParaRPr lang="en-A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46</a:t>
            </a:fld>
            <a:endParaRPr lang="en-A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47</a:t>
            </a:fld>
            <a:endParaRPr lang="en-A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48</a:t>
            </a:fld>
            <a:endParaRPr lang="en-A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49</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487B1-318E-447F-A8AC-407E6C06DCA2}" type="slidenum">
              <a:rPr lang="en-AU"/>
              <a:pPr/>
              <a:t>4</a:t>
            </a:fld>
            <a:endParaRPr lang="en-AU"/>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487B1-318E-447F-A8AC-407E6C06DCA2}" type="slidenum">
              <a:rPr lang="en-AU"/>
              <a:pPr/>
              <a:t>50</a:t>
            </a:fld>
            <a:endParaRPr lang="en-AU"/>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51</a:t>
            </a:fld>
            <a:endParaRPr lang="en-A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53</a:t>
            </a:fld>
            <a:endParaRPr lang="en-A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54</a:t>
            </a:fld>
            <a:endParaRPr lang="en-A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55</a:t>
            </a:fld>
            <a:endParaRPr lang="en-A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56</a:t>
            </a:fld>
            <a:endParaRPr lang="en-A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57</a:t>
            </a:fld>
            <a:endParaRPr lang="en-A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58</a:t>
            </a:fld>
            <a:endParaRPr lang="en-A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487B1-318E-447F-A8AC-407E6C06DCA2}" type="slidenum">
              <a:rPr lang="en-AU"/>
              <a:pPr/>
              <a:t>59</a:t>
            </a:fld>
            <a:endParaRPr lang="en-AU"/>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60</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5</a:t>
            </a:fld>
            <a:endParaRPr lang="en-A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6C473AF-FB64-48A3-A70A-8436317A707B}" type="slidenum">
              <a:rPr lang="en-AU"/>
              <a:pPr/>
              <a:t>61</a:t>
            </a:fld>
            <a:endParaRPr lang="en-AU"/>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487B1-318E-447F-A8AC-407E6C06DCA2}" type="slidenum">
              <a:rPr lang="en-AU"/>
              <a:pPr/>
              <a:t>63</a:t>
            </a:fld>
            <a:endParaRPr lang="en-AU"/>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64</a:t>
            </a:fld>
            <a:endParaRPr lang="en-A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65</a:t>
            </a:fld>
            <a:endParaRPr lang="en-A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66</a:t>
            </a:fld>
            <a:endParaRPr lang="en-A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67</a:t>
            </a:fld>
            <a:endParaRPr lang="en-AU"/>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487B1-318E-447F-A8AC-407E6C06DCA2}" type="slidenum">
              <a:rPr lang="en-AU"/>
              <a:pPr/>
              <a:t>70</a:t>
            </a:fld>
            <a:endParaRPr lang="en-AU"/>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71</a:t>
            </a:fld>
            <a:endParaRPr lang="en-AU"/>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72</a:t>
            </a:fld>
            <a:endParaRPr lang="en-AU"/>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487B1-318E-447F-A8AC-407E6C06DCA2}" type="slidenum">
              <a:rPr lang="en-AU"/>
              <a:pPr/>
              <a:t>74</a:t>
            </a:fld>
            <a:endParaRPr lang="en-AU"/>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F026FB-4A73-45E2-88F5-0144006219E7}" type="slidenum">
              <a:rPr lang="en-AU"/>
              <a:pPr/>
              <a:t>6</a:t>
            </a:fld>
            <a:endParaRPr lang="en-AU"/>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CC330ED-C5DD-4A37-8CC3-08E106CD0B28}" type="slidenum">
              <a:rPr lang="en-AU" smtClean="0"/>
              <a:pPr/>
              <a:t>78</a:t>
            </a:fld>
            <a:endParaRPr lang="en-AU"/>
          </a:p>
        </p:txBody>
      </p:sp>
    </p:spTree>
    <p:extLst>
      <p:ext uri="{BB962C8B-B14F-4D97-AF65-F5344CB8AC3E}">
        <p14:creationId xmlns:p14="http://schemas.microsoft.com/office/powerpoint/2010/main" val="2550621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78C3B4-63B3-4509-86D6-D7673A69DE4F}" type="slidenum">
              <a:rPr lang="en-AU"/>
              <a:pPr/>
              <a:t>7</a:t>
            </a:fld>
            <a:endParaRPr lang="en-AU"/>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5FBC2-E49E-48F8-AD3F-92E53C6DEB93}" type="slidenum">
              <a:rPr lang="en-AU"/>
              <a:pPr/>
              <a:t>8</a:t>
            </a:fld>
            <a:endParaRPr lang="en-AU"/>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1E66B3-EF2E-4DCE-92BC-BEAECF885FC7}" type="slidenum">
              <a:rPr lang="en-AU"/>
              <a:pPr/>
              <a:t>9</a:t>
            </a:fld>
            <a:endParaRPr lang="en-AU"/>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2DBA5289-7B17-483A-B79C-D1E5780CAF6E}"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3ADCAFED-B6E8-4B0C-9738-77674AAD21D7}"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0688" y="115888"/>
            <a:ext cx="2195512" cy="6626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150" y="115888"/>
            <a:ext cx="6434138" cy="6626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C4044426-795D-4C61-AB1C-EDFE296BE657}"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4150" y="115888"/>
            <a:ext cx="87820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84150" y="1412875"/>
            <a:ext cx="8782050" cy="5329238"/>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AU"/>
          </a:p>
        </p:txBody>
      </p:sp>
      <p:sp>
        <p:nvSpPr>
          <p:cNvPr id="5" name="Footer Placeholder 4"/>
          <p:cNvSpPr>
            <a:spLocks noGrp="1"/>
          </p:cNvSpPr>
          <p:nvPr>
            <p:ph type="ftr" sz="quarter" idx="11"/>
          </p:nvPr>
        </p:nvSpPr>
        <p:spPr>
          <a:xfrm>
            <a:off x="3125788" y="6245225"/>
            <a:ext cx="2895600" cy="476250"/>
          </a:xfrm>
        </p:spPr>
        <p:txBody>
          <a:bodyPr/>
          <a:lstStyle>
            <a:lvl1pPr>
              <a:defRPr/>
            </a:lvl1pPr>
          </a:lstStyle>
          <a:p>
            <a:endParaRPr lang="en-AU"/>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811044E-F2D6-4DEB-A3F6-C78828B627CE}"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3C5A4199-C011-440B-9A13-F1D36CD6E6E9}"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1B5D5E64-5930-41F8-9377-AEBF9D218A2B}"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4150" y="1412875"/>
            <a:ext cx="4314825" cy="5329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412875"/>
            <a:ext cx="4314825" cy="5329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115E4822-CF1C-4BFB-997A-4E5C42F3A71F}"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55B52B3F-733B-4835-A841-624C5FFB5BFD}"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8B805850-7A63-430C-83F0-F979BADBA831}"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C8088FC5-A42C-4CAE-8833-FC3021E06013}"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DB6F2F75-51A1-479E-A9C5-ABE3EBCEDCE7}"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EB53E61E-7BE4-45E1-94A5-FE0B96DC361E}" type="slidenum">
              <a:rPr lang="en-AU"/>
              <a:pPr/>
              <a:t>‹#›</a:t>
            </a:fld>
            <a:endParaRPr lang="en-AU"/>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50"/>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bwMode="auto">
          <a:xfrm>
            <a:off x="184150" y="115888"/>
            <a:ext cx="8782050" cy="1143000"/>
          </a:xfrm>
          <a:prstGeom prst="rect">
            <a:avLst/>
          </a:prstGeom>
          <a:noFill/>
          <a:ln w="9525">
            <a:noFill/>
            <a:miter lim="800000"/>
            <a:headEnd/>
            <a:tailEnd/>
          </a:ln>
          <a:effectLst/>
        </p:spPr>
        <p:txBody>
          <a:bodyPr vert="horz" wrap="square" lIns="91417" tIns="45709" rIns="91417" bIns="45709" numCol="1" anchor="ctr" anchorCtr="0" compatLnSpc="1">
            <a:prstTxWarp prst="textNoShape">
              <a:avLst/>
            </a:prstTxWarp>
          </a:bodyPr>
          <a:lstStyle/>
          <a:p>
            <a:pPr lvl="0"/>
            <a:r>
              <a:rPr lang="en-AU" smtClean="0"/>
              <a:t>Click to edit Master title style</a:t>
            </a:r>
          </a:p>
        </p:txBody>
      </p:sp>
      <p:sp>
        <p:nvSpPr>
          <p:cNvPr id="109571" name="Rectangle 3"/>
          <p:cNvSpPr>
            <a:spLocks noGrp="1" noChangeArrowheads="1"/>
          </p:cNvSpPr>
          <p:nvPr>
            <p:ph type="body" idx="1"/>
          </p:nvPr>
        </p:nvSpPr>
        <p:spPr bwMode="auto">
          <a:xfrm>
            <a:off x="184150" y="1412875"/>
            <a:ext cx="8782050" cy="5329238"/>
          </a:xfrm>
          <a:prstGeom prst="rect">
            <a:avLst/>
          </a:prstGeom>
          <a:noFill/>
          <a:ln w="9525">
            <a:noFill/>
            <a:miter lim="800000"/>
            <a:headEnd/>
            <a:tailEnd/>
          </a:ln>
          <a:effectLst/>
        </p:spPr>
        <p:txBody>
          <a:bodyPr vert="horz" wrap="square" lIns="91417" tIns="45709" rIns="91417" bIns="45709"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95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7" tIns="45709" rIns="91417" bIns="45709" numCol="1" anchor="t" anchorCtr="0" compatLnSpc="1">
            <a:prstTxWarp prst="textNoShape">
              <a:avLst/>
            </a:prstTxWarp>
          </a:bodyPr>
          <a:lstStyle>
            <a:lvl1pPr>
              <a:defRPr sz="1400">
                <a:solidFill>
                  <a:schemeClr val="bg1"/>
                </a:solidFill>
              </a:defRPr>
            </a:lvl1pPr>
          </a:lstStyle>
          <a:p>
            <a:endParaRPr lang="en-AU"/>
          </a:p>
        </p:txBody>
      </p:sp>
      <p:sp>
        <p:nvSpPr>
          <p:cNvPr id="109573" name="Rectangle 5"/>
          <p:cNvSpPr>
            <a:spLocks noGrp="1" noChangeArrowheads="1"/>
          </p:cNvSpPr>
          <p:nvPr>
            <p:ph type="ftr" sz="quarter" idx="3"/>
          </p:nvPr>
        </p:nvSpPr>
        <p:spPr bwMode="auto">
          <a:xfrm>
            <a:off x="3125788" y="6245225"/>
            <a:ext cx="2895600" cy="476250"/>
          </a:xfrm>
          <a:prstGeom prst="rect">
            <a:avLst/>
          </a:prstGeom>
          <a:noFill/>
          <a:ln w="9525">
            <a:noFill/>
            <a:miter lim="800000"/>
            <a:headEnd/>
            <a:tailEnd/>
          </a:ln>
          <a:effectLst/>
        </p:spPr>
        <p:txBody>
          <a:bodyPr vert="horz" wrap="square" lIns="91417" tIns="45709" rIns="91417" bIns="45709" numCol="1" anchor="t" anchorCtr="0" compatLnSpc="1">
            <a:prstTxWarp prst="textNoShape">
              <a:avLst/>
            </a:prstTxWarp>
          </a:bodyPr>
          <a:lstStyle>
            <a:lvl1pPr algn="ctr">
              <a:defRPr sz="1400">
                <a:solidFill>
                  <a:schemeClr val="bg1"/>
                </a:solidFill>
              </a:defRPr>
            </a:lvl1pPr>
          </a:lstStyle>
          <a:p>
            <a:endParaRPr lang="en-AU"/>
          </a:p>
        </p:txBody>
      </p:sp>
      <p:sp>
        <p:nvSpPr>
          <p:cNvPr id="1095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7" tIns="45709" rIns="91417" bIns="45709" numCol="1" anchor="t" anchorCtr="0" compatLnSpc="1">
            <a:prstTxWarp prst="textNoShape">
              <a:avLst/>
            </a:prstTxWarp>
          </a:bodyPr>
          <a:lstStyle>
            <a:lvl1pPr algn="r">
              <a:defRPr sz="1400">
                <a:solidFill>
                  <a:schemeClr val="bg1"/>
                </a:solidFill>
              </a:defRPr>
            </a:lvl1pPr>
          </a:lstStyle>
          <a:p>
            <a:fld id="{17EDB7CB-8D95-4F06-BE03-F8868792F644}" type="slidenum">
              <a:rPr lang="en-AU"/>
              <a:pPr/>
              <a:t>‹#›</a:t>
            </a:fld>
            <a:endParaRPr lang="en-AU"/>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ctr" rtl="0" fontAlgn="base">
        <a:spcBef>
          <a:spcPct val="0"/>
        </a:spcBef>
        <a:spcAft>
          <a:spcPct val="0"/>
        </a:spcAft>
        <a:defRPr sz="4400" b="1">
          <a:solidFill>
            <a:srgbClr val="FFFF00"/>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rgbClr val="FFFF00"/>
          </a:solidFill>
          <a:effectLst>
            <a:outerShdw blurRad="38100" dist="38100" dir="2700000" algn="tl">
              <a:srgbClr val="000000"/>
            </a:outerShdw>
          </a:effectLst>
          <a:latin typeface="Arial" charset="0"/>
        </a:defRPr>
      </a:lvl2pPr>
      <a:lvl3pPr algn="ctr" rtl="0" fontAlgn="base">
        <a:spcBef>
          <a:spcPct val="0"/>
        </a:spcBef>
        <a:spcAft>
          <a:spcPct val="0"/>
        </a:spcAft>
        <a:defRPr sz="4400" b="1">
          <a:solidFill>
            <a:srgbClr val="FFFF00"/>
          </a:solidFill>
          <a:effectLst>
            <a:outerShdw blurRad="38100" dist="38100" dir="2700000" algn="tl">
              <a:srgbClr val="000000"/>
            </a:outerShdw>
          </a:effectLst>
          <a:latin typeface="Arial" charset="0"/>
        </a:defRPr>
      </a:lvl3pPr>
      <a:lvl4pPr algn="ctr" rtl="0" fontAlgn="base">
        <a:spcBef>
          <a:spcPct val="0"/>
        </a:spcBef>
        <a:spcAft>
          <a:spcPct val="0"/>
        </a:spcAft>
        <a:defRPr sz="4400" b="1">
          <a:solidFill>
            <a:srgbClr val="FFFF00"/>
          </a:solidFill>
          <a:effectLst>
            <a:outerShdw blurRad="38100" dist="38100" dir="2700000" algn="tl">
              <a:srgbClr val="000000"/>
            </a:outerShdw>
          </a:effectLst>
          <a:latin typeface="Arial" charset="0"/>
        </a:defRPr>
      </a:lvl4pPr>
      <a:lvl5pPr algn="ctr" rtl="0" fontAlgn="base">
        <a:spcBef>
          <a:spcPct val="0"/>
        </a:spcBef>
        <a:spcAft>
          <a:spcPct val="0"/>
        </a:spcAft>
        <a:defRPr sz="4400" b="1">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rgbClr val="FFFF00"/>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har char="•"/>
        <a:defRPr sz="3200">
          <a:solidFill>
            <a:schemeClr val="bg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rgbClr val="C0C0C0"/>
          </a:solidFill>
          <a:latin typeface="+mn-lt"/>
        </a:defRPr>
      </a:lvl2pPr>
      <a:lvl3pPr marL="1143000" indent="-228600" algn="l" rtl="0" fontAlgn="base">
        <a:spcBef>
          <a:spcPct val="20000"/>
        </a:spcBef>
        <a:spcAft>
          <a:spcPct val="0"/>
        </a:spcAft>
        <a:buChar char="•"/>
        <a:defRPr sz="2400">
          <a:solidFill>
            <a:srgbClr val="C0C0C0"/>
          </a:solidFill>
          <a:latin typeface="+mn-lt"/>
        </a:defRPr>
      </a:lvl3pPr>
      <a:lvl4pPr marL="1600200" indent="-230188" algn="l" rtl="0" fontAlgn="base">
        <a:spcBef>
          <a:spcPct val="20000"/>
        </a:spcBef>
        <a:spcAft>
          <a:spcPct val="0"/>
        </a:spcAft>
        <a:buChar char="–"/>
        <a:defRPr sz="2000">
          <a:solidFill>
            <a:srgbClr val="C0C0C0"/>
          </a:solidFill>
          <a:latin typeface="+mn-lt"/>
        </a:defRPr>
      </a:lvl4pPr>
      <a:lvl5pPr marL="2057400" indent="-228600" algn="l" rtl="0" fontAlgn="base">
        <a:spcBef>
          <a:spcPct val="20000"/>
        </a:spcBef>
        <a:spcAft>
          <a:spcPct val="0"/>
        </a:spcAft>
        <a:buChar char="»"/>
        <a:defRPr sz="2000">
          <a:solidFill>
            <a:srgbClr val="C0C0C0"/>
          </a:solidFill>
          <a:latin typeface="+mn-lt"/>
        </a:defRPr>
      </a:lvl5pPr>
      <a:lvl6pPr marL="2514600" indent="-228600" algn="l" rtl="0" fontAlgn="base">
        <a:spcBef>
          <a:spcPct val="20000"/>
        </a:spcBef>
        <a:spcAft>
          <a:spcPct val="0"/>
        </a:spcAft>
        <a:buChar char="»"/>
        <a:defRPr sz="2000">
          <a:solidFill>
            <a:srgbClr val="C0C0C0"/>
          </a:solidFill>
          <a:latin typeface="+mn-lt"/>
        </a:defRPr>
      </a:lvl6pPr>
      <a:lvl7pPr marL="2971800" indent="-228600" algn="l" rtl="0" fontAlgn="base">
        <a:spcBef>
          <a:spcPct val="20000"/>
        </a:spcBef>
        <a:spcAft>
          <a:spcPct val="0"/>
        </a:spcAft>
        <a:buChar char="»"/>
        <a:defRPr sz="2000">
          <a:solidFill>
            <a:srgbClr val="C0C0C0"/>
          </a:solidFill>
          <a:latin typeface="+mn-lt"/>
        </a:defRPr>
      </a:lvl7pPr>
      <a:lvl8pPr marL="3429000" indent="-228600" algn="l" rtl="0" fontAlgn="base">
        <a:spcBef>
          <a:spcPct val="20000"/>
        </a:spcBef>
        <a:spcAft>
          <a:spcPct val="0"/>
        </a:spcAft>
        <a:buChar char="»"/>
        <a:defRPr sz="2000">
          <a:solidFill>
            <a:srgbClr val="C0C0C0"/>
          </a:solidFill>
          <a:latin typeface="+mn-lt"/>
        </a:defRPr>
      </a:lvl8pPr>
      <a:lvl9pPr marL="3886200" indent="-228600" algn="l" rtl="0" fontAlgn="base">
        <a:spcBef>
          <a:spcPct val="20000"/>
        </a:spcBef>
        <a:spcAft>
          <a:spcPct val="0"/>
        </a:spcAft>
        <a:buChar char="»"/>
        <a:defRPr sz="20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hutter1.ne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12.xm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73.gif"/><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76.gif"/></Relationships>
</file>

<file path=ppt/slides/_rels/slide51.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59.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3.gif"/><Relationship Id="rId7" Type="http://schemas.openxmlformats.org/officeDocument/2006/relationships/image" Target="../media/image92.jpe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91.jpeg"/><Relationship Id="rId4" Type="http://schemas.openxmlformats.org/officeDocument/2006/relationships/image" Target="../media/image85.pn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60.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85.png"/><Relationship Id="rId7" Type="http://schemas.openxmlformats.org/officeDocument/2006/relationships/image" Target="../media/image96.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95.jpeg"/><Relationship Id="rId5" Type="http://schemas.microsoft.com/office/2007/relationships/hdphoto" Target="../media/hdphoto1.wdp"/><Relationship Id="rId4" Type="http://schemas.openxmlformats.org/officeDocument/2006/relationships/image" Target="../media/image94.jpeg"/><Relationship Id="rId9" Type="http://schemas.microsoft.com/office/2007/relationships/hdphoto" Target="../media/hdphoto2.wdp"/></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01.gi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89.png"/></Relationships>
</file>

<file path=ppt/slides/_rels/slide71.xml.rels><?xml version="1.0" encoding="UTF-8" standalone="yes"?>
<Relationships xmlns="http://schemas.openxmlformats.org/package/2006/relationships"><Relationship Id="rId3" Type="http://schemas.openxmlformats.org/officeDocument/2006/relationships/image" Target="../media/image102.gi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3.jpeg"/><Relationship Id="rId7" Type="http://schemas.openxmlformats.org/officeDocument/2006/relationships/image" Target="../media/image107.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113.jpeg"/><Relationship Id="rId3" Type="http://schemas.openxmlformats.org/officeDocument/2006/relationships/image" Target="../media/image108.jpeg"/><Relationship Id="rId7" Type="http://schemas.openxmlformats.org/officeDocument/2006/relationships/image" Target="../media/image112.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11.jpeg"/><Relationship Id="rId5" Type="http://schemas.openxmlformats.org/officeDocument/2006/relationships/image" Target="../media/image110.jpeg"/><Relationship Id="rId10" Type="http://schemas.openxmlformats.org/officeDocument/2006/relationships/image" Target="../media/image115.png"/><Relationship Id="rId4" Type="http://schemas.openxmlformats.org/officeDocument/2006/relationships/image" Target="../media/image109.jpeg"/><Relationship Id="rId9" Type="http://schemas.openxmlformats.org/officeDocument/2006/relationships/image" Target="../media/image114.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116013" y="2636838"/>
            <a:ext cx="6911975" cy="3362325"/>
          </a:xfrm>
        </p:spPr>
        <p:txBody>
          <a:bodyPr/>
          <a:lstStyle/>
          <a:p>
            <a:pPr>
              <a:lnSpc>
                <a:spcPct val="80000"/>
              </a:lnSpc>
            </a:pPr>
            <a:r>
              <a:rPr lang="en-US" sz="2800" b="1" dirty="0">
                <a:solidFill>
                  <a:srgbClr val="66FFFF"/>
                </a:solidFill>
                <a:effectLst/>
              </a:rPr>
              <a:t>Marcus Hutter</a:t>
            </a:r>
          </a:p>
          <a:p>
            <a:pPr>
              <a:lnSpc>
                <a:spcPct val="80000"/>
              </a:lnSpc>
            </a:pPr>
            <a:r>
              <a:rPr lang="en-US" sz="2400" dirty="0">
                <a:effectLst/>
              </a:rPr>
              <a:t>Canberra, ACT, 0200, Australia</a:t>
            </a:r>
          </a:p>
          <a:p>
            <a:pPr>
              <a:lnSpc>
                <a:spcPct val="80000"/>
              </a:lnSpc>
            </a:pPr>
            <a:r>
              <a:rPr lang="en-US" sz="2400" dirty="0">
                <a:effectLst/>
                <a:hlinkClick r:id="rId4"/>
              </a:rPr>
              <a:t>http://www.hutter1.net/</a:t>
            </a:r>
            <a:endParaRPr lang="en-US" sz="2400" dirty="0">
              <a:effectLst/>
            </a:endParaRPr>
          </a:p>
          <a:p>
            <a:pPr>
              <a:lnSpc>
                <a:spcPct val="80000"/>
              </a:lnSpc>
            </a:pPr>
            <a:endParaRPr lang="en-US" sz="2400" dirty="0">
              <a:effectLst/>
            </a:endParaRPr>
          </a:p>
          <a:p>
            <a:pPr>
              <a:lnSpc>
                <a:spcPct val="80000"/>
              </a:lnSpc>
            </a:pPr>
            <a:endParaRPr lang="en-US" sz="2400" dirty="0">
              <a:effectLst/>
            </a:endParaRPr>
          </a:p>
          <a:p>
            <a:pPr>
              <a:lnSpc>
                <a:spcPct val="80000"/>
              </a:lnSpc>
            </a:pPr>
            <a:endParaRPr lang="en-US" sz="2400" dirty="0">
              <a:effectLst/>
            </a:endParaRPr>
          </a:p>
          <a:p>
            <a:pPr>
              <a:lnSpc>
                <a:spcPct val="80000"/>
              </a:lnSpc>
            </a:pPr>
            <a:r>
              <a:rPr lang="en-US" sz="2400" dirty="0" smtClean="0">
                <a:solidFill>
                  <a:srgbClr val="0066FF"/>
                </a:solidFill>
                <a:effectLst/>
              </a:rPr>
              <a:t>Australian National University</a:t>
            </a:r>
            <a:r>
              <a:rPr lang="en-US" sz="2400" dirty="0" smtClean="0">
                <a:effectLst/>
              </a:rPr>
              <a:t> </a:t>
            </a:r>
            <a:endParaRPr lang="en-US" sz="2400" dirty="0">
              <a:solidFill>
                <a:srgbClr val="33CC33"/>
              </a:solidFill>
              <a:effectLst/>
            </a:endParaRPr>
          </a:p>
          <a:p>
            <a:pPr>
              <a:lnSpc>
                <a:spcPct val="80000"/>
              </a:lnSpc>
            </a:pPr>
            <a:endParaRPr lang="en-US" sz="2400" dirty="0">
              <a:effectLst/>
            </a:endParaRPr>
          </a:p>
        </p:txBody>
      </p:sp>
      <p:pic>
        <p:nvPicPr>
          <p:cNvPr id="2055" name="Picture 7" descr="anulogo"/>
          <p:cNvPicPr>
            <a:picLocks noChangeAspect="1" noChangeArrowheads="1"/>
          </p:cNvPicPr>
          <p:nvPr/>
        </p:nvPicPr>
        <p:blipFill>
          <a:blip r:embed="rId5" cstate="print"/>
          <a:srcRect/>
          <a:stretch>
            <a:fillRect/>
          </a:stretch>
        </p:blipFill>
        <p:spPr bwMode="auto">
          <a:xfrm>
            <a:off x="3995936" y="3825875"/>
            <a:ext cx="1008062" cy="1008063"/>
          </a:xfrm>
          <a:prstGeom prst="rect">
            <a:avLst/>
          </a:prstGeom>
          <a:noFill/>
        </p:spPr>
      </p:pic>
      <p:sp>
        <p:nvSpPr>
          <p:cNvPr id="2059" name="WordArt 11"/>
          <p:cNvSpPr>
            <a:spLocks noChangeArrowheads="1" noChangeShapeType="1" noTextEdit="1"/>
          </p:cNvSpPr>
          <p:nvPr/>
        </p:nvSpPr>
        <p:spPr bwMode="auto">
          <a:xfrm>
            <a:off x="251520" y="980728"/>
            <a:ext cx="8640960" cy="935261"/>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000000"/>
                  </a:solidFill>
                  <a:round/>
                  <a:headEnd/>
                  <a:tailEnd/>
                </a:ln>
                <a:solidFill>
                  <a:srgbClr val="FFFF00"/>
                </a:solidFill>
                <a:effectLst>
                  <a:outerShdw dist="35921" dir="2700000" algn="ctr" rotWithShape="0">
                    <a:srgbClr val="808080">
                      <a:alpha val="80000"/>
                    </a:srgbClr>
                  </a:outerShdw>
                </a:effectLst>
                <a:latin typeface="Arial"/>
                <a:cs typeface="Arial"/>
              </a:rPr>
              <a:t>Can Intelligence Explode?</a:t>
            </a:r>
            <a:endParaRPr lang="en-US" sz="3600" b="1" kern="10" dirty="0">
              <a:ln w="9525">
                <a:solidFill>
                  <a:srgbClr val="000000"/>
                </a:solidFill>
                <a:round/>
                <a:headEnd/>
                <a:tailEnd/>
              </a:ln>
              <a:solidFill>
                <a:srgbClr val="FFFF00"/>
              </a:solidFill>
              <a:effectLst>
                <a:outerShdw dist="35921" dir="2700000" algn="ctr" rotWithShape="0">
                  <a:srgbClr val="808080">
                    <a:alpha val="80000"/>
                  </a:srgbClr>
                </a:outerShdw>
              </a:effectLst>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&amp;  Jargon</a:t>
            </a:r>
            <a:endParaRPr lang="en-US" dirty="0"/>
          </a:p>
        </p:txBody>
      </p:sp>
      <p:sp>
        <p:nvSpPr>
          <p:cNvPr id="3" name="Content Placeholder 2"/>
          <p:cNvSpPr>
            <a:spLocks noGrp="1"/>
          </p:cNvSpPr>
          <p:nvPr>
            <p:ph idx="1"/>
          </p:nvPr>
        </p:nvSpPr>
        <p:spPr>
          <a:xfrm>
            <a:off x="184150" y="1196752"/>
            <a:ext cx="8782050" cy="5545361"/>
          </a:xfrm>
        </p:spPr>
        <p:txBody>
          <a:bodyPr/>
          <a:lstStyle/>
          <a:p>
            <a:r>
              <a:rPr lang="en-US" sz="1800" b="1" dirty="0" smtClean="0">
                <a:solidFill>
                  <a:srgbClr val="FF9900"/>
                </a:solidFill>
              </a:rPr>
              <a:t>comp</a:t>
            </a:r>
            <a:r>
              <a:rPr lang="en-US" sz="1800" dirty="0" smtClean="0"/>
              <a:t> = computational resources</a:t>
            </a:r>
          </a:p>
          <a:p>
            <a:r>
              <a:rPr lang="en-US" sz="1800" b="1" dirty="0" smtClean="0">
                <a:solidFill>
                  <a:srgbClr val="FF9900"/>
                </a:solidFill>
              </a:rPr>
              <a:t>singularity</a:t>
            </a:r>
            <a:r>
              <a:rPr lang="en-US" sz="1800" dirty="0" smtClean="0"/>
              <a:t> = infinite change of an observable quantity in finite time</a:t>
            </a:r>
          </a:p>
          <a:p>
            <a:r>
              <a:rPr lang="en-US" sz="1800" b="1" dirty="0" smtClean="0">
                <a:solidFill>
                  <a:srgbClr val="FF9900"/>
                </a:solidFill>
              </a:rPr>
              <a:t>intelligence explosion</a:t>
            </a:r>
            <a:r>
              <a:rPr lang="en-US" sz="1800" dirty="0" smtClean="0"/>
              <a:t> = rapidly increasing intelligence far beyond human level</a:t>
            </a:r>
          </a:p>
          <a:p>
            <a:r>
              <a:rPr lang="en-US" sz="1800" b="1" dirty="0" smtClean="0">
                <a:solidFill>
                  <a:srgbClr val="FF9900"/>
                </a:solidFill>
              </a:rPr>
              <a:t>intelligence singularity</a:t>
            </a:r>
            <a:r>
              <a:rPr lang="en-US" sz="1800" dirty="0" smtClean="0"/>
              <a:t> = infinite intelligence in finite time</a:t>
            </a:r>
          </a:p>
          <a:p>
            <a:r>
              <a:rPr lang="en-US" sz="1800" b="1" dirty="0" smtClean="0">
                <a:solidFill>
                  <a:srgbClr val="FF9900"/>
                </a:solidFill>
              </a:rPr>
              <a:t>speed explosion/singularity</a:t>
            </a:r>
            <a:r>
              <a:rPr lang="en-US" sz="1800" dirty="0" smtClean="0"/>
              <a:t> = rapid/infinite increase of computational resources</a:t>
            </a:r>
          </a:p>
          <a:p>
            <a:r>
              <a:rPr lang="en-US" sz="1800" b="1" dirty="0" smtClean="0">
                <a:solidFill>
                  <a:srgbClr val="FF9900"/>
                </a:solidFill>
              </a:rPr>
              <a:t>outsider</a:t>
            </a:r>
            <a:r>
              <a:rPr lang="en-US" sz="1800" dirty="0" smtClean="0"/>
              <a:t> = biological = non-accelerated real human watching a singularity</a:t>
            </a:r>
          </a:p>
          <a:p>
            <a:r>
              <a:rPr lang="en-US" sz="1800" b="1" dirty="0" smtClean="0">
                <a:solidFill>
                  <a:srgbClr val="FF9900"/>
                </a:solidFill>
              </a:rPr>
              <a:t>insider</a:t>
            </a:r>
            <a:r>
              <a:rPr lang="en-US" sz="1800" dirty="0" smtClean="0"/>
              <a:t> = virtual = software intelligence participating in a singularity</a:t>
            </a:r>
          </a:p>
          <a:p>
            <a:r>
              <a:rPr lang="en-US" sz="1800" b="1" dirty="0" smtClean="0">
                <a:solidFill>
                  <a:srgbClr val="FF9900"/>
                </a:solidFill>
              </a:rPr>
              <a:t>computronium</a:t>
            </a:r>
            <a:r>
              <a:rPr lang="en-US" sz="1800" dirty="0" smtClean="0"/>
              <a:t> = theoretically best possible computer per unit of matter</a:t>
            </a:r>
          </a:p>
          <a:p>
            <a:r>
              <a:rPr lang="en-US" sz="1800" b="1" dirty="0" smtClean="0">
                <a:solidFill>
                  <a:srgbClr val="FF9900"/>
                </a:solidFill>
              </a:rPr>
              <a:t>real/true intelligence </a:t>
            </a:r>
            <a:r>
              <a:rPr lang="en-US" sz="1800" dirty="0" smtClean="0"/>
              <a:t>= what we intuitively would regard as intelligence</a:t>
            </a:r>
          </a:p>
          <a:p>
            <a:r>
              <a:rPr lang="en-US" sz="1800" b="1" dirty="0" smtClean="0">
                <a:solidFill>
                  <a:srgbClr val="FF9900"/>
                </a:solidFill>
              </a:rPr>
              <a:t>numerical intelligence</a:t>
            </a:r>
            <a:r>
              <a:rPr lang="en-US" sz="1800" dirty="0" smtClean="0"/>
              <a:t> = numerical measure of intelligence like IQ score</a:t>
            </a:r>
          </a:p>
          <a:p>
            <a:r>
              <a:rPr lang="en-US" sz="1800" b="1" dirty="0" smtClean="0">
                <a:solidFill>
                  <a:srgbClr val="FF9900"/>
                </a:solidFill>
              </a:rPr>
              <a:t>AI</a:t>
            </a:r>
            <a:r>
              <a:rPr lang="en-US" sz="1800" dirty="0" smtClean="0"/>
              <a:t> = artificial intelligence (used generically in different ways)</a:t>
            </a:r>
          </a:p>
          <a:p>
            <a:r>
              <a:rPr lang="en-US" sz="1800" b="1" dirty="0" smtClean="0">
                <a:solidFill>
                  <a:srgbClr val="FF9900"/>
                </a:solidFill>
              </a:rPr>
              <a:t>AGI</a:t>
            </a:r>
            <a:r>
              <a:rPr lang="en-US" sz="1800" dirty="0" smtClean="0"/>
              <a:t> = artificial general intelligence = general human-level intelligence or beyond.</a:t>
            </a:r>
          </a:p>
          <a:p>
            <a:r>
              <a:rPr lang="en-US" sz="1800" b="1" dirty="0" smtClean="0">
                <a:solidFill>
                  <a:srgbClr val="FF9900"/>
                </a:solidFill>
              </a:rPr>
              <a:t>super-intelligence</a:t>
            </a:r>
            <a:r>
              <a:rPr lang="en-US" sz="1800" dirty="0" smtClean="0"/>
              <a:t> = AI+ = super-human intelligence</a:t>
            </a:r>
          </a:p>
          <a:p>
            <a:r>
              <a:rPr lang="en-US" sz="1800" b="1" dirty="0" smtClean="0">
                <a:solidFill>
                  <a:srgbClr val="FF9900"/>
                </a:solidFill>
              </a:rPr>
              <a:t>hyper-intelligent</a:t>
            </a:r>
            <a:r>
              <a:rPr lang="en-US" sz="1800" dirty="0" smtClean="0"/>
              <a:t> = AI++ = incomprehensibly more intelligent than humans</a:t>
            </a:r>
          </a:p>
          <a:p>
            <a:r>
              <a:rPr lang="en-US" sz="1800" b="1" dirty="0" err="1" smtClean="0">
                <a:solidFill>
                  <a:srgbClr val="FF9900"/>
                </a:solidFill>
              </a:rPr>
              <a:t>vorld</a:t>
            </a:r>
            <a:r>
              <a:rPr lang="en-US" sz="1800" dirty="0" smtClean="0"/>
              <a:t> = virtual world. A popular oxymoron is `virtual reality'</a:t>
            </a:r>
          </a:p>
          <a:p>
            <a:r>
              <a:rPr lang="en-US" sz="1800" b="1" dirty="0" smtClean="0">
                <a:solidFill>
                  <a:srgbClr val="FF9900"/>
                </a:solidFill>
              </a:rPr>
              <a:t>virtual</a:t>
            </a:r>
            <a:r>
              <a:rPr lang="en-US" sz="1800" dirty="0" smtClean="0"/>
              <a:t> = software simulation in a computer</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143000"/>
          </a:xfrm>
        </p:spPr>
        <p:txBody>
          <a:bodyPr/>
          <a:lstStyle/>
          <a:p>
            <a:r>
              <a:rPr lang="en-US" dirty="0" smtClean="0"/>
              <a:t>Global (</a:t>
            </a:r>
            <a:r>
              <a:rPr lang="en-US" dirty="0"/>
              <a:t>S</a:t>
            </a:r>
            <a:r>
              <a:rPr lang="en-US" dirty="0" smtClean="0"/>
              <a:t>implifying) Assumption</a:t>
            </a:r>
            <a:endParaRPr lang="en-US" dirty="0"/>
          </a:p>
        </p:txBody>
      </p:sp>
      <p:sp>
        <p:nvSpPr>
          <p:cNvPr id="3" name="Content Placeholder 2"/>
          <p:cNvSpPr>
            <a:spLocks noGrp="1"/>
          </p:cNvSpPr>
          <p:nvPr>
            <p:ph idx="1"/>
          </p:nvPr>
        </p:nvSpPr>
        <p:spPr>
          <a:xfrm>
            <a:off x="184150" y="3212976"/>
            <a:ext cx="8782050" cy="3096344"/>
          </a:xfrm>
        </p:spPr>
        <p:txBody>
          <a:bodyPr/>
          <a:lstStyle/>
          <a:p>
            <a:pPr>
              <a:buNone/>
            </a:pPr>
            <a:endParaRPr lang="en-US" dirty="0" smtClean="0"/>
          </a:p>
          <a:p>
            <a:pPr>
              <a:buNone/>
            </a:pPr>
            <a:r>
              <a:rPr lang="en-US" sz="2400" dirty="0" smtClean="0">
                <a:solidFill>
                  <a:srgbClr val="FF9900"/>
                </a:solidFill>
              </a:rPr>
              <a:t>Justifications:</a:t>
            </a:r>
            <a:r>
              <a:rPr lang="en-US" sz="2400" dirty="0" smtClean="0"/>
              <a:t> </a:t>
            </a:r>
          </a:p>
          <a:p>
            <a:r>
              <a:rPr lang="en-US" sz="2400" dirty="0" smtClean="0"/>
              <a:t>Deutsch (1997)</a:t>
            </a:r>
          </a:p>
          <a:p>
            <a:r>
              <a:rPr lang="en-US" sz="2400" dirty="0" err="1" smtClean="0"/>
              <a:t>Rathmanner</a:t>
            </a:r>
            <a:r>
              <a:rPr lang="en-US" sz="2400" dirty="0" smtClean="0"/>
              <a:t> &amp; Hutter (2011)</a:t>
            </a:r>
          </a:p>
          <a:p>
            <a:r>
              <a:rPr lang="en-US" sz="2400" dirty="0" smtClean="0"/>
              <a:t>Chalmers (2010)</a:t>
            </a:r>
          </a:p>
          <a:p>
            <a:pPr>
              <a:buNone/>
            </a:pPr>
            <a:r>
              <a:rPr lang="en-US" sz="2400" dirty="0" smtClean="0">
                <a:solidFill>
                  <a:schemeClr val="bg1">
                    <a:lumMod val="75000"/>
                  </a:schemeClr>
                </a:solidFill>
              </a:rPr>
              <a:t> </a:t>
            </a:r>
            <a:r>
              <a:rPr lang="en-US" sz="1800" dirty="0" smtClean="0">
                <a:solidFill>
                  <a:schemeClr val="bg1">
                    <a:lumMod val="75000"/>
                  </a:schemeClr>
                </a:solidFill>
              </a:rPr>
              <a:t>… and many others …</a:t>
            </a:r>
          </a:p>
          <a:p>
            <a:endParaRPr lang="en-US" dirty="0"/>
          </a:p>
        </p:txBody>
      </p:sp>
      <p:sp>
        <p:nvSpPr>
          <p:cNvPr id="4" name="Text Box 5"/>
          <p:cNvSpPr txBox="1">
            <a:spLocks noChangeArrowheads="1"/>
          </p:cNvSpPr>
          <p:nvPr/>
        </p:nvSpPr>
        <p:spPr bwMode="auto">
          <a:xfrm>
            <a:off x="251520" y="1484784"/>
            <a:ext cx="8642350" cy="1692749"/>
          </a:xfrm>
          <a:prstGeom prst="rect">
            <a:avLst/>
          </a:prstGeom>
          <a:solidFill>
            <a:srgbClr val="0000FF"/>
          </a:solidFill>
          <a:ln w="50800">
            <a:solidFill>
              <a:srgbClr val="00FF00"/>
            </a:solidFill>
            <a:miter lim="800000"/>
            <a:headEnd/>
            <a:tailEnd/>
          </a:ln>
          <a:effectLst/>
        </p:spPr>
        <p:txBody>
          <a:bodyPr lIns="91417" tIns="45709" rIns="91417" bIns="45709">
            <a:spAutoFit/>
          </a:bodyPr>
          <a:lstStyle/>
          <a:p>
            <a:pPr algn="ctr"/>
            <a:r>
              <a:rPr lang="en-US" sz="3200" b="1" dirty="0">
                <a:solidFill>
                  <a:srgbClr val="FF9900"/>
                </a:solidFill>
                <a:effectLst>
                  <a:outerShdw blurRad="38100" dist="38100" dir="2700000" algn="tl">
                    <a:srgbClr val="000000"/>
                  </a:outerShdw>
                </a:effectLst>
              </a:rPr>
              <a:t>S</a:t>
            </a:r>
            <a:r>
              <a:rPr lang="en-US" sz="3200" b="1" dirty="0" smtClean="0">
                <a:solidFill>
                  <a:srgbClr val="FF9900"/>
                </a:solidFill>
                <a:effectLst>
                  <a:outerShdw blurRad="38100" dist="38100" dir="2700000" algn="tl">
                    <a:srgbClr val="000000"/>
                  </a:outerShdw>
                </a:effectLst>
              </a:rPr>
              <a:t>trong Church-Turing Thesis</a:t>
            </a:r>
            <a:endParaRPr lang="en-US" sz="3200" b="1" dirty="0">
              <a:solidFill>
                <a:srgbClr val="00FF00"/>
              </a:solidFill>
              <a:effectLst>
                <a:outerShdw blurRad="38100" dist="38100" dir="2700000" algn="tl">
                  <a:srgbClr val="000000"/>
                </a:outerShdw>
              </a:effectLst>
            </a:endParaRPr>
          </a:p>
          <a:p>
            <a:pPr algn="ctr"/>
            <a:r>
              <a:rPr lang="en-US" sz="2400" dirty="0" smtClean="0">
                <a:solidFill>
                  <a:schemeClr val="bg1"/>
                </a:solidFill>
                <a:effectLst>
                  <a:outerShdw blurRad="38100" dist="38100" dir="2700000" algn="tl">
                    <a:srgbClr val="000000"/>
                  </a:outerShdw>
                </a:effectLst>
              </a:rPr>
              <a:t>All physical processes, including the human mind and body, are computational and can be simulated (virtualized) by a sufficiently powerful (theoretical) computer.</a:t>
            </a:r>
            <a:endParaRPr lang="en-AU" sz="2400" dirty="0">
              <a:solidFill>
                <a:schemeClr val="bg1"/>
              </a:solidFill>
              <a:effectLst>
                <a:outerShdw blurRad="38100" dist="38100" dir="2700000" algn="tl">
                  <a:srgbClr val="000000"/>
                </a:outerShdw>
              </a:effectLst>
            </a:endParaRPr>
          </a:p>
        </p:txBody>
      </p:sp>
      <p:pic>
        <p:nvPicPr>
          <p:cNvPr id="5122" name="Picture 2" descr="C:\Marcus\CD4-Private\Projects\Philosophy\Singularity\resources\Brain-over-NewTork-800x600.jpg"/>
          <p:cNvPicPr>
            <a:picLocks noChangeAspect="1" noChangeArrowheads="1"/>
          </p:cNvPicPr>
          <p:nvPr/>
        </p:nvPicPr>
        <p:blipFill>
          <a:blip r:embed="rId3" cstate="print"/>
          <a:srcRect/>
          <a:stretch>
            <a:fillRect/>
          </a:stretch>
        </p:blipFill>
        <p:spPr bwMode="auto">
          <a:xfrm>
            <a:off x="4716016" y="3429000"/>
            <a:ext cx="4128459" cy="309634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331640" y="-531440"/>
            <a:ext cx="6624736" cy="5904656"/>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spcFirstLastPara="1" vert="horz" wrap="square" lIns="91417" tIns="45709" rIns="91417" bIns="45709" numCol="1" anchor="ctr" anchorCtr="0" compatLnSpc="1">
            <a:prstTxWarp prst="textArchDown">
              <a:avLst/>
            </a:prstTxWarp>
            <a:sp3d>
              <a:bevelT w="38100" h="38100"/>
              <a:bevelB w="0" h="635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0" cap="none" spc="0" normalizeH="0" baseline="0" noProof="0" dirty="0" smtClean="0">
                <a:ln>
                  <a:noFill/>
                </a:ln>
                <a:solidFill>
                  <a:srgbClr val="FFFF00"/>
                </a:solidFill>
                <a:effectLst/>
                <a:uLnTx/>
                <a:uFillTx/>
                <a:latin typeface="+Section"/>
                <a:ea typeface="+mj-ea"/>
                <a:cs typeface="+mj-cs"/>
              </a:rPr>
              <a:t>a Singularity</a:t>
            </a:r>
            <a:endParaRPr kumimoji="0" lang="en-AU" sz="6000" b="1" i="0" u="none" strike="noStrike" kern="0" cap="none" spc="0" normalizeH="0" baseline="0" noProof="0" dirty="0" smtClean="0">
              <a:ln>
                <a:noFill/>
              </a:ln>
              <a:solidFill>
                <a:srgbClr val="FFFF00"/>
              </a:solidFill>
              <a:effectLst/>
              <a:uLnTx/>
              <a:uFillTx/>
              <a:latin typeface="+Section"/>
              <a:ea typeface="+mj-ea"/>
              <a:cs typeface="+mj-cs"/>
            </a:endParaRPr>
          </a:p>
        </p:txBody>
      </p:sp>
      <p:sp>
        <p:nvSpPr>
          <p:cNvPr id="150530" name="Rectangle 2"/>
          <p:cNvSpPr>
            <a:spLocks noGrp="1" noChangeArrowheads="1"/>
          </p:cNvSpPr>
          <p:nvPr>
            <p:ph type="title"/>
          </p:nvPr>
        </p:nvSpPr>
        <p:spPr>
          <a:xfrm>
            <a:off x="2123728" y="1844824"/>
            <a:ext cx="5040560" cy="3096344"/>
          </a:xfrm>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a:prstTxWarp prst="textArchUp">
              <a:avLst/>
            </a:prstTxWarp>
            <a:sp3d>
              <a:bevelT w="38100" h="38100"/>
              <a:bevelB w="0" h="6350"/>
            </a:sp3d>
          </a:bodyPr>
          <a:lstStyle/>
          <a:p>
            <a:r>
              <a:rPr lang="en-US" sz="6000" dirty="0" smtClean="0">
                <a:effectLst/>
                <a:latin typeface="+Section"/>
              </a:rPr>
              <a:t>Will there be</a:t>
            </a:r>
            <a:endParaRPr lang="en-AU" sz="6000" dirty="0">
              <a:effectLst/>
              <a:latin typeface="+Section"/>
            </a:endParaRPr>
          </a:p>
        </p:txBody>
      </p:sp>
      <p:sp>
        <p:nvSpPr>
          <p:cNvPr id="5" name="Rectangle 2"/>
          <p:cNvSpPr txBox="1">
            <a:spLocks noChangeArrowheads="1"/>
          </p:cNvSpPr>
          <p:nvPr/>
        </p:nvSpPr>
        <p:spPr bwMode="auto">
          <a:xfrm>
            <a:off x="4240535" y="3314129"/>
            <a:ext cx="720080" cy="864096"/>
          </a:xfrm>
          <a:prstGeom prst="rect">
            <a:avLst/>
          </a:prstGeom>
          <a:no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38100" h="38100"/>
            <a:bevelB w="38100" h="38100"/>
          </a:sp3d>
        </p:spPr>
        <p:txBody>
          <a:bodyPr spcFirstLastPara="1" vert="horz" wrap="square" lIns="91417" tIns="45709" rIns="91417" bIns="45709" numCol="1" anchor="ctr" anchorCtr="0" compatLnSpc="1">
            <a:sp3d>
              <a:bevelT w="38100" h="38100"/>
              <a:bevelB w="0" h="635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b="1" kern="0" dirty="0" smtClean="0">
                <a:solidFill>
                  <a:srgbClr val="FFFF00"/>
                </a:solidFill>
                <a:latin typeface="+Section"/>
                <a:ea typeface="+mj-ea"/>
                <a:cs typeface="+mj-cs"/>
              </a:rPr>
              <a:t>?</a:t>
            </a:r>
            <a:endParaRPr kumimoji="0" lang="en-AU" sz="6000" b="1" i="0" u="none" strike="noStrike" kern="0" cap="none" spc="0" normalizeH="0" baseline="0" noProof="0" dirty="0">
              <a:ln>
                <a:noFill/>
              </a:ln>
              <a:solidFill>
                <a:srgbClr val="FFFF00"/>
              </a:solidFill>
              <a:effectLst/>
              <a:uLnTx/>
              <a:uFillTx/>
              <a:latin typeface="+Section"/>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115888"/>
            <a:ext cx="8782050" cy="864840"/>
          </a:xfrm>
        </p:spPr>
        <p:txBody>
          <a:bodyPr/>
          <a:lstStyle/>
          <a:p>
            <a:r>
              <a:rPr lang="en-US" dirty="0" smtClean="0"/>
              <a:t>Moore’s Law</a:t>
            </a:r>
            <a:endParaRPr lang="en-US" dirty="0"/>
          </a:p>
        </p:txBody>
      </p:sp>
      <p:sp>
        <p:nvSpPr>
          <p:cNvPr id="169" name="TextBox 168"/>
          <p:cNvSpPr txBox="1"/>
          <p:nvPr/>
        </p:nvSpPr>
        <p:spPr>
          <a:xfrm>
            <a:off x="4932040" y="6550223"/>
            <a:ext cx="3995936" cy="307777"/>
          </a:xfrm>
          <a:prstGeom prst="rect">
            <a:avLst/>
          </a:prstGeom>
          <a:noFill/>
        </p:spPr>
        <p:txBody>
          <a:bodyPr wrap="square" rtlCol="0">
            <a:spAutoFit/>
          </a:bodyPr>
          <a:lstStyle/>
          <a:p>
            <a:r>
              <a:rPr lang="en-US" sz="1400" dirty="0" smtClean="0">
                <a:solidFill>
                  <a:schemeClr val="bg1">
                    <a:lumMod val="75000"/>
                  </a:schemeClr>
                </a:solidFill>
              </a:rPr>
              <a:t>(adapted from </a:t>
            </a:r>
            <a:r>
              <a:rPr lang="en-US" sz="1400" dirty="0" err="1" smtClean="0">
                <a:solidFill>
                  <a:schemeClr val="bg1">
                    <a:lumMod val="75000"/>
                  </a:schemeClr>
                </a:solidFill>
              </a:rPr>
              <a:t>Moravec</a:t>
            </a:r>
            <a:r>
              <a:rPr lang="en-US" sz="1400" dirty="0" smtClean="0">
                <a:solidFill>
                  <a:schemeClr val="bg1">
                    <a:lumMod val="75000"/>
                  </a:schemeClr>
                </a:solidFill>
              </a:rPr>
              <a:t> 1988 &amp; Kurzweil 2005)</a:t>
            </a:r>
            <a:endParaRPr lang="en-US" sz="1400" dirty="0">
              <a:solidFill>
                <a:schemeClr val="bg1">
                  <a:lumMod val="75000"/>
                </a:schemeClr>
              </a:solidFill>
            </a:endParaRPr>
          </a:p>
        </p:txBody>
      </p:sp>
      <p:sp>
        <p:nvSpPr>
          <p:cNvPr id="184" name="TextBox 183"/>
          <p:cNvSpPr txBox="1"/>
          <p:nvPr/>
        </p:nvSpPr>
        <p:spPr>
          <a:xfrm>
            <a:off x="7524328" y="1700808"/>
            <a:ext cx="288032" cy="338554"/>
          </a:xfrm>
          <a:prstGeom prst="rect">
            <a:avLst/>
          </a:prstGeom>
          <a:noFill/>
        </p:spPr>
        <p:txBody>
          <a:bodyPr wrap="square" rtlCol="0">
            <a:spAutoFit/>
          </a:bodyPr>
          <a:lstStyle/>
          <a:p>
            <a:r>
              <a:rPr lang="en-US" sz="1600" dirty="0" smtClean="0"/>
              <a:t>?</a:t>
            </a:r>
            <a:endParaRPr lang="en-US" sz="1600" dirty="0"/>
          </a:p>
        </p:txBody>
      </p:sp>
      <p:grpSp>
        <p:nvGrpSpPr>
          <p:cNvPr id="176" name="Group 175"/>
          <p:cNvGrpSpPr/>
          <p:nvPr/>
        </p:nvGrpSpPr>
        <p:grpSpPr>
          <a:xfrm>
            <a:off x="-396552" y="836712"/>
            <a:ext cx="9540552" cy="5789522"/>
            <a:chOff x="-396552" y="836712"/>
            <a:chExt cx="9540552" cy="5789522"/>
          </a:xfrm>
        </p:grpSpPr>
        <p:grpSp>
          <p:nvGrpSpPr>
            <p:cNvPr id="54" name="Group 106"/>
            <p:cNvGrpSpPr/>
            <p:nvPr/>
          </p:nvGrpSpPr>
          <p:grpSpPr>
            <a:xfrm>
              <a:off x="-396552" y="836712"/>
              <a:ext cx="9540552" cy="5789522"/>
              <a:chOff x="-180528" y="332656"/>
              <a:chExt cx="8928992" cy="6006281"/>
            </a:xfrm>
          </p:grpSpPr>
          <p:cxnSp>
            <p:nvCxnSpPr>
              <p:cNvPr id="121" name="Straight Connector 120"/>
              <p:cNvCxnSpPr/>
              <p:nvPr/>
            </p:nvCxnSpPr>
            <p:spPr>
              <a:xfrm>
                <a:off x="971600" y="4834800"/>
                <a:ext cx="504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971600" y="4222800"/>
                <a:ext cx="504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971600" y="3610800"/>
                <a:ext cx="504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971600" y="2998800"/>
                <a:ext cx="504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971600" y="2386800"/>
                <a:ext cx="504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971600" y="1774800"/>
                <a:ext cx="504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971600" y="1162800"/>
                <a:ext cx="504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971600" y="548680"/>
                <a:ext cx="504056" cy="0"/>
              </a:xfrm>
              <a:prstGeom prst="line">
                <a:avLst/>
              </a:prstGeom>
            </p:spPr>
            <p:style>
              <a:lnRef idx="2">
                <a:schemeClr val="accent1"/>
              </a:lnRef>
              <a:fillRef idx="0">
                <a:schemeClr val="accent1"/>
              </a:fillRef>
              <a:effectRef idx="1">
                <a:schemeClr val="accent1"/>
              </a:effectRef>
              <a:fontRef idx="minor">
                <a:schemeClr val="tx1"/>
              </a:fontRef>
            </p:style>
          </p:cxnSp>
          <p:sp>
            <p:nvSpPr>
              <p:cNvPr id="129" name="Rectangle 128"/>
              <p:cNvSpPr/>
              <p:nvPr/>
            </p:nvSpPr>
            <p:spPr>
              <a:xfrm rot="5400000" flipV="1">
                <a:off x="-1152636" y="2816932"/>
                <a:ext cx="4896544"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rgbClr val="000000"/>
                    </a:solidFill>
                    <a:latin typeface="Arial (Body)"/>
                    <a:cs typeface="Arial (Body)"/>
                  </a:rPr>
                  <a:t>Calculations per Second per $1000</a:t>
                </a:r>
                <a:endParaRPr lang="en-US" sz="2200" dirty="0">
                  <a:solidFill>
                    <a:srgbClr val="000000"/>
                  </a:solidFill>
                  <a:latin typeface="Arial (Body)"/>
                  <a:cs typeface="Arial (Body)"/>
                </a:endParaRPr>
              </a:p>
            </p:txBody>
          </p:sp>
          <p:cxnSp>
            <p:nvCxnSpPr>
              <p:cNvPr id="130" name="Straight Connector 129"/>
              <p:cNvCxnSpPr/>
              <p:nvPr/>
            </p:nvCxnSpPr>
            <p:spPr>
              <a:xfrm flipV="1">
                <a:off x="971600" y="5445225"/>
                <a:ext cx="493028" cy="148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498361" y="5445224"/>
                <a:ext cx="0" cy="43204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8171751" y="5445224"/>
                <a:ext cx="0" cy="43204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2166020" y="5445224"/>
                <a:ext cx="0" cy="3600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2833285" y="5445224"/>
                <a:ext cx="0" cy="3600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3500549" y="5445224"/>
                <a:ext cx="0" cy="3600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4167814" y="5445224"/>
                <a:ext cx="0" cy="3600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5502344" y="5445224"/>
                <a:ext cx="0" cy="3600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6169609" y="5445224"/>
                <a:ext cx="0" cy="3600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6836874" y="5445224"/>
                <a:ext cx="0" cy="3600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7504139" y="5445224"/>
                <a:ext cx="0" cy="3600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4835079" y="5445224"/>
                <a:ext cx="0" cy="432048"/>
              </a:xfrm>
              <a:prstGeom prst="line">
                <a:avLst/>
              </a:prstGeom>
            </p:spPr>
            <p:style>
              <a:lnRef idx="2">
                <a:schemeClr val="accent1"/>
              </a:lnRef>
              <a:fillRef idx="0">
                <a:schemeClr val="accent1"/>
              </a:fillRef>
              <a:effectRef idx="1">
                <a:schemeClr val="accent1"/>
              </a:effectRef>
              <a:fontRef idx="minor">
                <a:schemeClr val="tx1"/>
              </a:fontRef>
            </p:style>
          </p:cxnSp>
          <p:sp>
            <p:nvSpPr>
              <p:cNvPr id="142" name="Rectangle 141"/>
              <p:cNvSpPr/>
              <p:nvPr/>
            </p:nvSpPr>
            <p:spPr>
              <a:xfrm>
                <a:off x="1498361" y="5445224"/>
                <a:ext cx="6673390" cy="288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Arial (Body)"/>
                    <a:cs typeface="Arial (Body)"/>
                  </a:rPr>
                  <a:t>Year</a:t>
                </a:r>
                <a:endParaRPr lang="en-US" sz="2400" dirty="0">
                  <a:solidFill>
                    <a:srgbClr val="000000"/>
                  </a:solidFill>
                  <a:latin typeface="Arial (Body)"/>
                  <a:cs typeface="Arial (Body)"/>
                </a:endParaRPr>
              </a:p>
            </p:txBody>
          </p:sp>
          <p:sp>
            <p:nvSpPr>
              <p:cNvPr id="143" name="TextBox 142"/>
              <p:cNvSpPr txBox="1"/>
              <p:nvPr/>
            </p:nvSpPr>
            <p:spPr>
              <a:xfrm>
                <a:off x="921649" y="5877272"/>
                <a:ext cx="1153425" cy="461665"/>
              </a:xfrm>
              <a:prstGeom prst="rect">
                <a:avLst/>
              </a:prstGeom>
              <a:noFill/>
            </p:spPr>
            <p:txBody>
              <a:bodyPr wrap="square" rtlCol="0">
                <a:spAutoFit/>
              </a:bodyPr>
              <a:lstStyle/>
              <a:p>
                <a:r>
                  <a:rPr lang="en-US" sz="2400" dirty="0" smtClean="0">
                    <a:solidFill>
                      <a:schemeClr val="bg1"/>
                    </a:solidFill>
                  </a:rPr>
                  <a:t>1900</a:t>
                </a:r>
                <a:endParaRPr lang="en-US" sz="2400" dirty="0">
                  <a:solidFill>
                    <a:schemeClr val="bg1"/>
                  </a:solidFill>
                </a:endParaRPr>
              </a:p>
            </p:txBody>
          </p:sp>
          <p:sp>
            <p:nvSpPr>
              <p:cNvPr id="144" name="TextBox 143"/>
              <p:cNvSpPr txBox="1"/>
              <p:nvPr/>
            </p:nvSpPr>
            <p:spPr>
              <a:xfrm>
                <a:off x="1827911" y="5805264"/>
                <a:ext cx="649508" cy="400110"/>
              </a:xfrm>
              <a:prstGeom prst="rect">
                <a:avLst/>
              </a:prstGeom>
              <a:noFill/>
            </p:spPr>
            <p:txBody>
              <a:bodyPr wrap="square" rtlCol="0">
                <a:spAutoFit/>
              </a:bodyPr>
              <a:lstStyle/>
              <a:p>
                <a:r>
                  <a:rPr lang="en-US" sz="2000" dirty="0" smtClean="0">
                    <a:solidFill>
                      <a:schemeClr val="bg1"/>
                    </a:solidFill>
                  </a:rPr>
                  <a:t>‘20</a:t>
                </a:r>
                <a:endParaRPr lang="en-US" sz="2000" dirty="0">
                  <a:solidFill>
                    <a:schemeClr val="bg1"/>
                  </a:solidFill>
                </a:endParaRPr>
              </a:p>
            </p:txBody>
          </p:sp>
          <p:sp>
            <p:nvSpPr>
              <p:cNvPr id="145" name="TextBox 144"/>
              <p:cNvSpPr txBox="1"/>
              <p:nvPr/>
            </p:nvSpPr>
            <p:spPr>
              <a:xfrm>
                <a:off x="2487012" y="5805264"/>
                <a:ext cx="649508" cy="400110"/>
              </a:xfrm>
              <a:prstGeom prst="rect">
                <a:avLst/>
              </a:prstGeom>
              <a:noFill/>
            </p:spPr>
            <p:txBody>
              <a:bodyPr wrap="square" rtlCol="0">
                <a:spAutoFit/>
              </a:bodyPr>
              <a:lstStyle/>
              <a:p>
                <a:r>
                  <a:rPr lang="en-US" sz="2000" dirty="0" smtClean="0">
                    <a:solidFill>
                      <a:schemeClr val="bg1"/>
                    </a:solidFill>
                  </a:rPr>
                  <a:t>‘40</a:t>
                </a:r>
                <a:endParaRPr lang="en-US" sz="2000" dirty="0">
                  <a:solidFill>
                    <a:schemeClr val="bg1"/>
                  </a:solidFill>
                </a:endParaRPr>
              </a:p>
            </p:txBody>
          </p:sp>
          <p:sp>
            <p:nvSpPr>
              <p:cNvPr id="146" name="TextBox 145"/>
              <p:cNvSpPr txBox="1"/>
              <p:nvPr/>
            </p:nvSpPr>
            <p:spPr>
              <a:xfrm>
                <a:off x="3200828" y="5797375"/>
                <a:ext cx="649508" cy="400110"/>
              </a:xfrm>
              <a:prstGeom prst="rect">
                <a:avLst/>
              </a:prstGeom>
              <a:noFill/>
            </p:spPr>
            <p:txBody>
              <a:bodyPr wrap="square" rtlCol="0">
                <a:spAutoFit/>
              </a:bodyPr>
              <a:lstStyle/>
              <a:p>
                <a:r>
                  <a:rPr lang="en-US" sz="2000" dirty="0" smtClean="0">
                    <a:solidFill>
                      <a:schemeClr val="bg1"/>
                    </a:solidFill>
                  </a:rPr>
                  <a:t>‘60</a:t>
                </a:r>
                <a:endParaRPr lang="en-US" sz="2000" dirty="0">
                  <a:solidFill>
                    <a:schemeClr val="bg1"/>
                  </a:solidFill>
                </a:endParaRPr>
              </a:p>
            </p:txBody>
          </p:sp>
          <p:sp>
            <p:nvSpPr>
              <p:cNvPr id="147" name="TextBox 146"/>
              <p:cNvSpPr txBox="1"/>
              <p:nvPr/>
            </p:nvSpPr>
            <p:spPr>
              <a:xfrm>
                <a:off x="3859929" y="5805264"/>
                <a:ext cx="649508" cy="400110"/>
              </a:xfrm>
              <a:prstGeom prst="rect">
                <a:avLst/>
              </a:prstGeom>
              <a:noFill/>
            </p:spPr>
            <p:txBody>
              <a:bodyPr wrap="square" rtlCol="0">
                <a:spAutoFit/>
              </a:bodyPr>
              <a:lstStyle/>
              <a:p>
                <a:r>
                  <a:rPr lang="en-US" sz="2000" dirty="0" smtClean="0">
                    <a:solidFill>
                      <a:schemeClr val="bg1"/>
                    </a:solidFill>
                  </a:rPr>
                  <a:t>‘80</a:t>
                </a:r>
                <a:endParaRPr lang="en-US" sz="2000" dirty="0">
                  <a:solidFill>
                    <a:schemeClr val="bg1"/>
                  </a:solidFill>
                </a:endParaRPr>
              </a:p>
            </p:txBody>
          </p:sp>
          <p:sp>
            <p:nvSpPr>
              <p:cNvPr id="148" name="TextBox 147"/>
              <p:cNvSpPr txBox="1"/>
              <p:nvPr/>
            </p:nvSpPr>
            <p:spPr>
              <a:xfrm>
                <a:off x="5205800" y="5805264"/>
                <a:ext cx="649508" cy="400110"/>
              </a:xfrm>
              <a:prstGeom prst="rect">
                <a:avLst/>
              </a:prstGeom>
              <a:noFill/>
            </p:spPr>
            <p:txBody>
              <a:bodyPr wrap="square" rtlCol="0">
                <a:spAutoFit/>
              </a:bodyPr>
              <a:lstStyle/>
              <a:p>
                <a:r>
                  <a:rPr lang="en-US" sz="2000" dirty="0" smtClean="0">
                    <a:solidFill>
                      <a:schemeClr val="bg1"/>
                    </a:solidFill>
                  </a:rPr>
                  <a:t>‘20</a:t>
                </a:r>
                <a:endParaRPr lang="en-US" sz="2000" dirty="0">
                  <a:solidFill>
                    <a:schemeClr val="bg1"/>
                  </a:solidFill>
                </a:endParaRPr>
              </a:p>
            </p:txBody>
          </p:sp>
          <p:sp>
            <p:nvSpPr>
              <p:cNvPr id="149" name="TextBox 148"/>
              <p:cNvSpPr txBox="1"/>
              <p:nvPr/>
            </p:nvSpPr>
            <p:spPr>
              <a:xfrm>
                <a:off x="5864900" y="5805264"/>
                <a:ext cx="649508" cy="400110"/>
              </a:xfrm>
              <a:prstGeom prst="rect">
                <a:avLst/>
              </a:prstGeom>
              <a:noFill/>
            </p:spPr>
            <p:txBody>
              <a:bodyPr wrap="square" rtlCol="0">
                <a:spAutoFit/>
              </a:bodyPr>
              <a:lstStyle/>
              <a:p>
                <a:r>
                  <a:rPr lang="en-US" sz="2000" dirty="0" smtClean="0">
                    <a:solidFill>
                      <a:schemeClr val="bg1"/>
                    </a:solidFill>
                  </a:rPr>
                  <a:t>‘40</a:t>
                </a:r>
                <a:endParaRPr lang="en-US" sz="2000" dirty="0">
                  <a:solidFill>
                    <a:schemeClr val="bg1"/>
                  </a:solidFill>
                </a:endParaRPr>
              </a:p>
            </p:txBody>
          </p:sp>
          <p:sp>
            <p:nvSpPr>
              <p:cNvPr id="150" name="TextBox 149"/>
              <p:cNvSpPr txBox="1"/>
              <p:nvPr/>
            </p:nvSpPr>
            <p:spPr>
              <a:xfrm>
                <a:off x="6524001" y="5805264"/>
                <a:ext cx="649508" cy="400110"/>
              </a:xfrm>
              <a:prstGeom prst="rect">
                <a:avLst/>
              </a:prstGeom>
              <a:noFill/>
            </p:spPr>
            <p:txBody>
              <a:bodyPr wrap="square" rtlCol="0">
                <a:spAutoFit/>
              </a:bodyPr>
              <a:lstStyle/>
              <a:p>
                <a:r>
                  <a:rPr lang="en-US" sz="2000" dirty="0" smtClean="0">
                    <a:solidFill>
                      <a:schemeClr val="bg1"/>
                    </a:solidFill>
                  </a:rPr>
                  <a:t>‘60</a:t>
                </a:r>
                <a:endParaRPr lang="en-US" sz="2000" dirty="0">
                  <a:solidFill>
                    <a:schemeClr val="bg1"/>
                  </a:solidFill>
                </a:endParaRPr>
              </a:p>
            </p:txBody>
          </p:sp>
          <p:sp>
            <p:nvSpPr>
              <p:cNvPr id="151" name="TextBox 150"/>
              <p:cNvSpPr txBox="1"/>
              <p:nvPr/>
            </p:nvSpPr>
            <p:spPr>
              <a:xfrm>
                <a:off x="7183101" y="5805264"/>
                <a:ext cx="649508" cy="400110"/>
              </a:xfrm>
              <a:prstGeom prst="rect">
                <a:avLst/>
              </a:prstGeom>
              <a:noFill/>
            </p:spPr>
            <p:txBody>
              <a:bodyPr wrap="square" rtlCol="0">
                <a:spAutoFit/>
              </a:bodyPr>
              <a:lstStyle/>
              <a:p>
                <a:r>
                  <a:rPr lang="en-US" sz="2000" dirty="0" smtClean="0">
                    <a:solidFill>
                      <a:schemeClr val="bg1"/>
                    </a:solidFill>
                  </a:rPr>
                  <a:t>‘80</a:t>
                </a:r>
                <a:endParaRPr lang="en-US" sz="2000" dirty="0">
                  <a:solidFill>
                    <a:schemeClr val="bg1"/>
                  </a:solidFill>
                </a:endParaRPr>
              </a:p>
            </p:txBody>
          </p:sp>
          <p:sp>
            <p:nvSpPr>
              <p:cNvPr id="152" name="TextBox 151"/>
              <p:cNvSpPr txBox="1"/>
              <p:nvPr/>
            </p:nvSpPr>
            <p:spPr>
              <a:xfrm>
                <a:off x="4381925" y="5877272"/>
                <a:ext cx="1153425" cy="461665"/>
              </a:xfrm>
              <a:prstGeom prst="rect">
                <a:avLst/>
              </a:prstGeom>
              <a:noFill/>
            </p:spPr>
            <p:txBody>
              <a:bodyPr wrap="square" rtlCol="0">
                <a:spAutoFit/>
              </a:bodyPr>
              <a:lstStyle/>
              <a:p>
                <a:r>
                  <a:rPr lang="en-US" sz="2400" dirty="0" smtClean="0">
                    <a:solidFill>
                      <a:schemeClr val="bg1"/>
                    </a:solidFill>
                  </a:rPr>
                  <a:t>2000</a:t>
                </a:r>
                <a:endParaRPr lang="en-US" sz="2400" dirty="0">
                  <a:solidFill>
                    <a:schemeClr val="bg1"/>
                  </a:solidFill>
                </a:endParaRPr>
              </a:p>
            </p:txBody>
          </p:sp>
          <p:sp>
            <p:nvSpPr>
              <p:cNvPr id="153" name="TextBox 152"/>
              <p:cNvSpPr txBox="1"/>
              <p:nvPr/>
            </p:nvSpPr>
            <p:spPr>
              <a:xfrm>
                <a:off x="7595039" y="5877272"/>
                <a:ext cx="1153425" cy="461665"/>
              </a:xfrm>
              <a:prstGeom prst="rect">
                <a:avLst/>
              </a:prstGeom>
              <a:noFill/>
            </p:spPr>
            <p:txBody>
              <a:bodyPr wrap="square" rtlCol="0">
                <a:spAutoFit/>
              </a:bodyPr>
              <a:lstStyle/>
              <a:p>
                <a:r>
                  <a:rPr lang="en-US" sz="2400" dirty="0" smtClean="0">
                    <a:solidFill>
                      <a:schemeClr val="bg1"/>
                    </a:solidFill>
                  </a:rPr>
                  <a:t>2100</a:t>
                </a:r>
                <a:endParaRPr lang="en-US" sz="2400" dirty="0">
                  <a:solidFill>
                    <a:schemeClr val="bg1"/>
                  </a:solidFill>
                </a:endParaRPr>
              </a:p>
            </p:txBody>
          </p:sp>
          <p:sp>
            <p:nvSpPr>
              <p:cNvPr id="154" name="TextBox 153"/>
              <p:cNvSpPr txBox="1"/>
              <p:nvPr/>
            </p:nvSpPr>
            <p:spPr>
              <a:xfrm>
                <a:off x="-11677" y="5301208"/>
                <a:ext cx="983277" cy="461665"/>
              </a:xfrm>
              <a:prstGeom prst="rect">
                <a:avLst/>
              </a:prstGeom>
              <a:noFill/>
            </p:spPr>
            <p:txBody>
              <a:bodyPr wrap="square" rtlCol="0">
                <a:spAutoFit/>
              </a:bodyPr>
              <a:lstStyle/>
              <a:p>
                <a:pPr algn="r"/>
                <a:r>
                  <a:rPr lang="en-US" sz="2400" dirty="0" smtClean="0">
                    <a:solidFill>
                      <a:srgbClr val="FFFFFF"/>
                    </a:solidFill>
                  </a:rPr>
                  <a:t>10</a:t>
                </a:r>
                <a:r>
                  <a:rPr lang="en-US" sz="2400" baseline="30000" dirty="0" smtClean="0">
                    <a:solidFill>
                      <a:srgbClr val="FFFFFF"/>
                    </a:solidFill>
                  </a:rPr>
                  <a:t>-10</a:t>
                </a:r>
                <a:endParaRPr lang="en-US" sz="2400" baseline="30000" dirty="0">
                  <a:solidFill>
                    <a:srgbClr val="FFFFFF"/>
                  </a:solidFill>
                </a:endParaRPr>
              </a:p>
            </p:txBody>
          </p:sp>
          <p:sp>
            <p:nvSpPr>
              <p:cNvPr id="155" name="TextBox 154"/>
              <p:cNvSpPr txBox="1"/>
              <p:nvPr/>
            </p:nvSpPr>
            <p:spPr>
              <a:xfrm>
                <a:off x="-180528" y="4581128"/>
                <a:ext cx="1080120" cy="461665"/>
              </a:xfrm>
              <a:prstGeom prst="rect">
                <a:avLst/>
              </a:prstGeom>
              <a:noFill/>
            </p:spPr>
            <p:txBody>
              <a:bodyPr wrap="square" rtlCol="0">
                <a:spAutoFit/>
              </a:bodyPr>
              <a:lstStyle/>
              <a:p>
                <a:pPr algn="r"/>
                <a:r>
                  <a:rPr lang="en-US" sz="2400" dirty="0" smtClean="0">
                    <a:solidFill>
                      <a:srgbClr val="FFFFFF"/>
                    </a:solidFill>
                  </a:rPr>
                  <a:t>10</a:t>
                </a:r>
                <a:r>
                  <a:rPr lang="en-US" sz="2400" baseline="30000" dirty="0" smtClean="0">
                    <a:solidFill>
                      <a:srgbClr val="FFFFFF"/>
                    </a:solidFill>
                  </a:rPr>
                  <a:t>-5</a:t>
                </a:r>
                <a:endParaRPr lang="en-US" sz="2400" baseline="30000" dirty="0">
                  <a:solidFill>
                    <a:srgbClr val="FFFFFF"/>
                  </a:solidFill>
                </a:endParaRPr>
              </a:p>
            </p:txBody>
          </p:sp>
          <p:sp>
            <p:nvSpPr>
              <p:cNvPr id="156" name="TextBox 155"/>
              <p:cNvSpPr txBox="1"/>
              <p:nvPr/>
            </p:nvSpPr>
            <p:spPr>
              <a:xfrm>
                <a:off x="-180528" y="4005064"/>
                <a:ext cx="1080120" cy="461665"/>
              </a:xfrm>
              <a:prstGeom prst="rect">
                <a:avLst/>
              </a:prstGeom>
              <a:noFill/>
            </p:spPr>
            <p:txBody>
              <a:bodyPr wrap="square" rtlCol="0">
                <a:spAutoFit/>
              </a:bodyPr>
              <a:lstStyle/>
              <a:p>
                <a:pPr algn="r"/>
                <a:r>
                  <a:rPr lang="en-US" sz="2400" dirty="0" smtClean="0">
                    <a:solidFill>
                      <a:srgbClr val="FFFFFF"/>
                    </a:solidFill>
                  </a:rPr>
                  <a:t>1</a:t>
                </a:r>
                <a:endParaRPr lang="en-US" sz="2400" baseline="30000" dirty="0">
                  <a:solidFill>
                    <a:srgbClr val="FFFFFF"/>
                  </a:solidFill>
                </a:endParaRPr>
              </a:p>
            </p:txBody>
          </p:sp>
          <p:sp>
            <p:nvSpPr>
              <p:cNvPr id="157" name="TextBox 156"/>
              <p:cNvSpPr txBox="1"/>
              <p:nvPr/>
            </p:nvSpPr>
            <p:spPr>
              <a:xfrm>
                <a:off x="-180528" y="3429000"/>
                <a:ext cx="1080120" cy="461665"/>
              </a:xfrm>
              <a:prstGeom prst="rect">
                <a:avLst/>
              </a:prstGeom>
              <a:noFill/>
            </p:spPr>
            <p:txBody>
              <a:bodyPr wrap="square" rtlCol="0">
                <a:spAutoFit/>
              </a:bodyPr>
              <a:lstStyle/>
              <a:p>
                <a:pPr algn="r"/>
                <a:r>
                  <a:rPr lang="en-US" sz="2400" dirty="0" smtClean="0">
                    <a:solidFill>
                      <a:srgbClr val="FFFFFF"/>
                    </a:solidFill>
                  </a:rPr>
                  <a:t>10</a:t>
                </a:r>
                <a:r>
                  <a:rPr lang="en-US" sz="2400" baseline="30000" dirty="0" smtClean="0">
                    <a:solidFill>
                      <a:srgbClr val="FFFFFF"/>
                    </a:solidFill>
                  </a:rPr>
                  <a:t>5</a:t>
                </a:r>
                <a:endParaRPr lang="en-US" sz="2400" baseline="30000" dirty="0">
                  <a:solidFill>
                    <a:srgbClr val="FFFFFF"/>
                  </a:solidFill>
                </a:endParaRPr>
              </a:p>
            </p:txBody>
          </p:sp>
          <p:sp>
            <p:nvSpPr>
              <p:cNvPr id="158" name="TextBox 157"/>
              <p:cNvSpPr txBox="1"/>
              <p:nvPr/>
            </p:nvSpPr>
            <p:spPr>
              <a:xfrm>
                <a:off x="-180528" y="2780928"/>
                <a:ext cx="1080120" cy="461665"/>
              </a:xfrm>
              <a:prstGeom prst="rect">
                <a:avLst/>
              </a:prstGeom>
              <a:noFill/>
            </p:spPr>
            <p:txBody>
              <a:bodyPr wrap="square" rtlCol="0">
                <a:spAutoFit/>
              </a:bodyPr>
              <a:lstStyle/>
              <a:p>
                <a:pPr algn="r"/>
                <a:r>
                  <a:rPr lang="en-US" sz="2400" dirty="0" smtClean="0">
                    <a:solidFill>
                      <a:srgbClr val="FFFFFF"/>
                    </a:solidFill>
                  </a:rPr>
                  <a:t>10</a:t>
                </a:r>
                <a:r>
                  <a:rPr lang="en-US" sz="2400" baseline="30000" dirty="0" smtClean="0">
                    <a:solidFill>
                      <a:srgbClr val="FFFFFF"/>
                    </a:solidFill>
                  </a:rPr>
                  <a:t>10</a:t>
                </a:r>
                <a:endParaRPr lang="en-US" sz="2400" baseline="30000" dirty="0">
                  <a:solidFill>
                    <a:srgbClr val="FFFFFF"/>
                  </a:solidFill>
                </a:endParaRPr>
              </a:p>
            </p:txBody>
          </p:sp>
          <p:sp>
            <p:nvSpPr>
              <p:cNvPr id="159" name="TextBox 158"/>
              <p:cNvSpPr txBox="1"/>
              <p:nvPr/>
            </p:nvSpPr>
            <p:spPr>
              <a:xfrm>
                <a:off x="-180528" y="2204864"/>
                <a:ext cx="1080120" cy="461665"/>
              </a:xfrm>
              <a:prstGeom prst="rect">
                <a:avLst/>
              </a:prstGeom>
              <a:noFill/>
            </p:spPr>
            <p:txBody>
              <a:bodyPr wrap="square" rtlCol="0">
                <a:spAutoFit/>
              </a:bodyPr>
              <a:lstStyle/>
              <a:p>
                <a:pPr algn="r"/>
                <a:r>
                  <a:rPr lang="en-US" sz="2400" dirty="0" smtClean="0">
                    <a:solidFill>
                      <a:srgbClr val="FFFFFF"/>
                    </a:solidFill>
                  </a:rPr>
                  <a:t>10</a:t>
                </a:r>
                <a:r>
                  <a:rPr lang="en-US" sz="2400" baseline="30000" dirty="0" smtClean="0">
                    <a:solidFill>
                      <a:srgbClr val="FFFFFF"/>
                    </a:solidFill>
                  </a:rPr>
                  <a:t>15</a:t>
                </a:r>
                <a:endParaRPr lang="en-US" sz="2400" baseline="30000" dirty="0">
                  <a:solidFill>
                    <a:srgbClr val="FFFFFF"/>
                  </a:solidFill>
                </a:endParaRPr>
              </a:p>
            </p:txBody>
          </p:sp>
          <p:sp>
            <p:nvSpPr>
              <p:cNvPr id="160" name="TextBox 159"/>
              <p:cNvSpPr txBox="1"/>
              <p:nvPr/>
            </p:nvSpPr>
            <p:spPr>
              <a:xfrm>
                <a:off x="-180528" y="1556792"/>
                <a:ext cx="1080120" cy="461665"/>
              </a:xfrm>
              <a:prstGeom prst="rect">
                <a:avLst/>
              </a:prstGeom>
              <a:noFill/>
            </p:spPr>
            <p:txBody>
              <a:bodyPr wrap="square" rtlCol="0">
                <a:spAutoFit/>
              </a:bodyPr>
              <a:lstStyle/>
              <a:p>
                <a:pPr algn="r"/>
                <a:r>
                  <a:rPr lang="en-US" sz="2400" dirty="0" smtClean="0">
                    <a:solidFill>
                      <a:srgbClr val="FFFFFF"/>
                    </a:solidFill>
                  </a:rPr>
                  <a:t>10</a:t>
                </a:r>
                <a:r>
                  <a:rPr lang="en-US" sz="2400" baseline="30000" dirty="0" smtClean="0">
                    <a:solidFill>
                      <a:srgbClr val="FFFFFF"/>
                    </a:solidFill>
                  </a:rPr>
                  <a:t>20</a:t>
                </a:r>
                <a:endParaRPr lang="en-US" sz="2400" baseline="30000" dirty="0">
                  <a:solidFill>
                    <a:srgbClr val="FFFFFF"/>
                  </a:solidFill>
                </a:endParaRPr>
              </a:p>
            </p:txBody>
          </p:sp>
          <p:sp>
            <p:nvSpPr>
              <p:cNvPr id="161" name="TextBox 160"/>
              <p:cNvSpPr txBox="1"/>
              <p:nvPr/>
            </p:nvSpPr>
            <p:spPr>
              <a:xfrm>
                <a:off x="-180528" y="908720"/>
                <a:ext cx="1080120" cy="461665"/>
              </a:xfrm>
              <a:prstGeom prst="rect">
                <a:avLst/>
              </a:prstGeom>
              <a:noFill/>
            </p:spPr>
            <p:txBody>
              <a:bodyPr wrap="square" rtlCol="0">
                <a:spAutoFit/>
              </a:bodyPr>
              <a:lstStyle/>
              <a:p>
                <a:pPr algn="r"/>
                <a:r>
                  <a:rPr lang="en-US" sz="2400" dirty="0" smtClean="0">
                    <a:solidFill>
                      <a:srgbClr val="FFFFFF"/>
                    </a:solidFill>
                  </a:rPr>
                  <a:t>10</a:t>
                </a:r>
                <a:r>
                  <a:rPr lang="en-US" sz="2400" baseline="30000" dirty="0" smtClean="0">
                    <a:solidFill>
                      <a:srgbClr val="FFFFFF"/>
                    </a:solidFill>
                  </a:rPr>
                  <a:t>25</a:t>
                </a:r>
                <a:endParaRPr lang="en-US" sz="2400" baseline="30000" dirty="0">
                  <a:solidFill>
                    <a:srgbClr val="FFFFFF"/>
                  </a:solidFill>
                </a:endParaRPr>
              </a:p>
            </p:txBody>
          </p:sp>
          <p:sp>
            <p:nvSpPr>
              <p:cNvPr id="162" name="TextBox 161"/>
              <p:cNvSpPr txBox="1"/>
              <p:nvPr/>
            </p:nvSpPr>
            <p:spPr>
              <a:xfrm>
                <a:off x="-180528" y="332656"/>
                <a:ext cx="1080120" cy="461665"/>
              </a:xfrm>
              <a:prstGeom prst="rect">
                <a:avLst/>
              </a:prstGeom>
              <a:noFill/>
            </p:spPr>
            <p:txBody>
              <a:bodyPr wrap="square" rtlCol="0">
                <a:spAutoFit/>
              </a:bodyPr>
              <a:lstStyle/>
              <a:p>
                <a:pPr algn="r"/>
                <a:r>
                  <a:rPr lang="en-US" sz="2400" dirty="0" smtClean="0">
                    <a:solidFill>
                      <a:srgbClr val="FFFFFF"/>
                    </a:solidFill>
                  </a:rPr>
                  <a:t>10</a:t>
                </a:r>
                <a:r>
                  <a:rPr lang="en-US" sz="2400" baseline="30000" dirty="0" smtClean="0">
                    <a:solidFill>
                      <a:srgbClr val="FFFFFF"/>
                    </a:solidFill>
                  </a:rPr>
                  <a:t>30</a:t>
                </a:r>
                <a:endParaRPr lang="en-US" sz="2400" baseline="30000" dirty="0">
                  <a:solidFill>
                    <a:srgbClr val="FFFFFF"/>
                  </a:solidFill>
                </a:endParaRPr>
              </a:p>
            </p:txBody>
          </p:sp>
          <p:sp>
            <p:nvSpPr>
              <p:cNvPr id="163" name="Rectangle 162"/>
              <p:cNvSpPr/>
              <p:nvPr/>
            </p:nvSpPr>
            <p:spPr>
              <a:xfrm>
                <a:off x="1476000" y="548680"/>
                <a:ext cx="1152128" cy="4880656"/>
              </a:xfrm>
              <a:prstGeom prst="rect">
                <a:avLst/>
              </a:prstGeom>
              <a:gradFill>
                <a:gsLst>
                  <a:gs pos="0">
                    <a:srgbClr val="FFCC66"/>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4" name="Rectangle 163"/>
              <p:cNvSpPr/>
              <p:nvPr/>
            </p:nvSpPr>
            <p:spPr>
              <a:xfrm>
                <a:off x="2627784" y="548680"/>
                <a:ext cx="360040" cy="4880656"/>
              </a:xfrm>
              <a:prstGeom prst="rect">
                <a:avLst/>
              </a:prstGeom>
              <a:gradFill>
                <a:gsLst>
                  <a:gs pos="0">
                    <a:srgbClr val="FFCC33"/>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2987824" y="548680"/>
                <a:ext cx="504056" cy="4880656"/>
              </a:xfrm>
              <a:prstGeom prst="rect">
                <a:avLst/>
              </a:prstGeom>
              <a:gradFill>
                <a:gsLst>
                  <a:gs pos="2000">
                    <a:srgbClr val="FFCC00"/>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3419872" y="548680"/>
                <a:ext cx="432048" cy="4880656"/>
              </a:xfrm>
              <a:prstGeom prst="rect">
                <a:avLst/>
              </a:prstGeom>
              <a:gradFill>
                <a:gsLst>
                  <a:gs pos="1000">
                    <a:srgbClr val="CC9900"/>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3851920" y="548680"/>
                <a:ext cx="1224136" cy="4880656"/>
              </a:xfrm>
              <a:prstGeom prst="rect">
                <a:avLst/>
              </a:prstGeom>
              <a:gradFill>
                <a:gsLst>
                  <a:gs pos="0">
                    <a:srgbClr val="996600"/>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a:off x="5076056" y="548680"/>
                <a:ext cx="3096344" cy="4880656"/>
              </a:xfrm>
              <a:prstGeom prst="rect">
                <a:avLst/>
              </a:prstGeom>
              <a:gradFill>
                <a:gsLst>
                  <a:gs pos="0">
                    <a:srgbClr val="663300"/>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5" name="Oval 54"/>
            <p:cNvSpPr/>
            <p:nvPr/>
          </p:nvSpPr>
          <p:spPr>
            <a:xfrm>
              <a:off x="1603886" y="4931862"/>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6" name="Oval 55"/>
            <p:cNvSpPr/>
            <p:nvPr/>
          </p:nvSpPr>
          <p:spPr>
            <a:xfrm>
              <a:off x="1373067" y="5278909"/>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7" name="Oval 56"/>
            <p:cNvSpPr/>
            <p:nvPr/>
          </p:nvSpPr>
          <p:spPr>
            <a:xfrm>
              <a:off x="1757766" y="5070681"/>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8" name="Oval 57"/>
            <p:cNvSpPr/>
            <p:nvPr/>
          </p:nvSpPr>
          <p:spPr>
            <a:xfrm>
              <a:off x="1988586" y="4862453"/>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9" name="Oval 58"/>
            <p:cNvSpPr/>
            <p:nvPr/>
          </p:nvSpPr>
          <p:spPr>
            <a:xfrm>
              <a:off x="2296346" y="4931862"/>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0" name="Oval 59"/>
            <p:cNvSpPr/>
            <p:nvPr/>
          </p:nvSpPr>
          <p:spPr>
            <a:xfrm>
              <a:off x="2527166" y="4793043"/>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1" name="Oval 60"/>
            <p:cNvSpPr/>
            <p:nvPr/>
          </p:nvSpPr>
          <p:spPr>
            <a:xfrm>
              <a:off x="2681045" y="4654225"/>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2" name="Oval 61"/>
            <p:cNvSpPr/>
            <p:nvPr/>
          </p:nvSpPr>
          <p:spPr>
            <a:xfrm>
              <a:off x="2757985" y="4515406"/>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3" name="Oval 62"/>
            <p:cNvSpPr/>
            <p:nvPr/>
          </p:nvSpPr>
          <p:spPr>
            <a:xfrm>
              <a:off x="2834925" y="4307178"/>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4" name="Oval 63"/>
            <p:cNvSpPr/>
            <p:nvPr/>
          </p:nvSpPr>
          <p:spPr>
            <a:xfrm>
              <a:off x="3065745" y="4376587"/>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5" name="Oval 64"/>
            <p:cNvSpPr/>
            <p:nvPr/>
          </p:nvSpPr>
          <p:spPr>
            <a:xfrm>
              <a:off x="2988805" y="4515406"/>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6" name="Oval 65"/>
            <p:cNvSpPr/>
            <p:nvPr/>
          </p:nvSpPr>
          <p:spPr>
            <a:xfrm>
              <a:off x="3219625" y="4168360"/>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7" name="Oval 66"/>
            <p:cNvSpPr/>
            <p:nvPr/>
          </p:nvSpPr>
          <p:spPr>
            <a:xfrm>
              <a:off x="3373505" y="4307178"/>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8" name="Oval 67"/>
            <p:cNvSpPr/>
            <p:nvPr/>
          </p:nvSpPr>
          <p:spPr>
            <a:xfrm>
              <a:off x="3373505" y="4515406"/>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9" name="Oval 68"/>
            <p:cNvSpPr/>
            <p:nvPr/>
          </p:nvSpPr>
          <p:spPr>
            <a:xfrm>
              <a:off x="3450445" y="4168360"/>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0" name="Oval 69"/>
            <p:cNvSpPr/>
            <p:nvPr/>
          </p:nvSpPr>
          <p:spPr>
            <a:xfrm>
              <a:off x="3604325" y="4376587"/>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1" name="Oval 70"/>
            <p:cNvSpPr/>
            <p:nvPr/>
          </p:nvSpPr>
          <p:spPr>
            <a:xfrm>
              <a:off x="3758205" y="4237769"/>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2" name="Oval 71"/>
            <p:cNvSpPr/>
            <p:nvPr/>
          </p:nvSpPr>
          <p:spPr>
            <a:xfrm>
              <a:off x="3681265" y="4098950"/>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3" name="Oval 72"/>
            <p:cNvSpPr/>
            <p:nvPr/>
          </p:nvSpPr>
          <p:spPr>
            <a:xfrm>
              <a:off x="3758205" y="4445997"/>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4" name="Oval 73"/>
            <p:cNvSpPr/>
            <p:nvPr/>
          </p:nvSpPr>
          <p:spPr>
            <a:xfrm>
              <a:off x="3912084" y="4029541"/>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5" name="Oval 74"/>
            <p:cNvSpPr/>
            <p:nvPr/>
          </p:nvSpPr>
          <p:spPr>
            <a:xfrm>
              <a:off x="3989024" y="4168360"/>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6" name="Oval 75"/>
            <p:cNvSpPr/>
            <p:nvPr/>
          </p:nvSpPr>
          <p:spPr>
            <a:xfrm>
              <a:off x="4065964" y="3960132"/>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7" name="Oval 76"/>
            <p:cNvSpPr/>
            <p:nvPr/>
          </p:nvSpPr>
          <p:spPr>
            <a:xfrm>
              <a:off x="4142904" y="4237769"/>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8" name="Oval 77"/>
            <p:cNvSpPr/>
            <p:nvPr/>
          </p:nvSpPr>
          <p:spPr>
            <a:xfrm>
              <a:off x="3450445" y="3890722"/>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9" name="Oval 78"/>
            <p:cNvSpPr/>
            <p:nvPr/>
          </p:nvSpPr>
          <p:spPr>
            <a:xfrm>
              <a:off x="4296784" y="3960132"/>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0" name="Oval 79"/>
            <p:cNvSpPr/>
            <p:nvPr/>
          </p:nvSpPr>
          <p:spPr>
            <a:xfrm>
              <a:off x="4142904" y="3751904"/>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1" name="Oval 80"/>
            <p:cNvSpPr/>
            <p:nvPr/>
          </p:nvSpPr>
          <p:spPr>
            <a:xfrm>
              <a:off x="3219625" y="4445997"/>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2" name="Oval 81"/>
            <p:cNvSpPr/>
            <p:nvPr/>
          </p:nvSpPr>
          <p:spPr>
            <a:xfrm>
              <a:off x="4373724" y="3613085"/>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3" name="Oval 82"/>
            <p:cNvSpPr/>
            <p:nvPr/>
          </p:nvSpPr>
          <p:spPr>
            <a:xfrm>
              <a:off x="4835364" y="3266038"/>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4" name="Oval 83"/>
            <p:cNvSpPr/>
            <p:nvPr/>
          </p:nvSpPr>
          <p:spPr>
            <a:xfrm>
              <a:off x="4604544" y="3543676"/>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5" name="Oval 84"/>
            <p:cNvSpPr/>
            <p:nvPr/>
          </p:nvSpPr>
          <p:spPr>
            <a:xfrm>
              <a:off x="4604544" y="3821313"/>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6" name="Oval 85"/>
            <p:cNvSpPr/>
            <p:nvPr/>
          </p:nvSpPr>
          <p:spPr>
            <a:xfrm>
              <a:off x="4758424" y="3613085"/>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7" name="Oval 86"/>
            <p:cNvSpPr/>
            <p:nvPr/>
          </p:nvSpPr>
          <p:spPr>
            <a:xfrm>
              <a:off x="4989243" y="3474266"/>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8" name="Oval 87"/>
            <p:cNvSpPr/>
            <p:nvPr/>
          </p:nvSpPr>
          <p:spPr>
            <a:xfrm>
              <a:off x="5143123" y="3127220"/>
              <a:ext cx="76940" cy="6940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9" name="TextBox 88"/>
            <p:cNvSpPr txBox="1"/>
            <p:nvPr/>
          </p:nvSpPr>
          <p:spPr>
            <a:xfrm>
              <a:off x="1403648" y="5229200"/>
              <a:ext cx="1224137" cy="584775"/>
            </a:xfrm>
            <a:prstGeom prst="rect">
              <a:avLst/>
            </a:prstGeom>
            <a:noFill/>
          </p:spPr>
          <p:txBody>
            <a:bodyPr wrap="square" rtlCol="0">
              <a:spAutoFit/>
            </a:bodyPr>
            <a:lstStyle/>
            <a:p>
              <a:r>
                <a:rPr lang="en-US" sz="1600" dirty="0" smtClean="0"/>
                <a:t>Electro-</a:t>
              </a:r>
            </a:p>
            <a:p>
              <a:r>
                <a:rPr lang="en-US" sz="1600" dirty="0" smtClean="0"/>
                <a:t>mechanical</a:t>
              </a:r>
              <a:endParaRPr lang="en-US" sz="1600" dirty="0"/>
            </a:p>
          </p:txBody>
        </p:sp>
        <p:sp>
          <p:nvSpPr>
            <p:cNvPr id="90" name="TextBox 89"/>
            <p:cNvSpPr txBox="1"/>
            <p:nvPr/>
          </p:nvSpPr>
          <p:spPr>
            <a:xfrm>
              <a:off x="2411760" y="5229200"/>
              <a:ext cx="707245" cy="338554"/>
            </a:xfrm>
            <a:prstGeom prst="rect">
              <a:avLst/>
            </a:prstGeom>
            <a:noFill/>
          </p:spPr>
          <p:txBody>
            <a:bodyPr wrap="none" rtlCol="0">
              <a:spAutoFit/>
            </a:bodyPr>
            <a:lstStyle/>
            <a:p>
              <a:r>
                <a:rPr lang="en-US" sz="1600" dirty="0" smtClean="0"/>
                <a:t>Relay</a:t>
              </a:r>
              <a:endParaRPr lang="en-US" sz="1600" dirty="0"/>
            </a:p>
          </p:txBody>
        </p:sp>
        <p:sp>
          <p:nvSpPr>
            <p:cNvPr id="91" name="TextBox 90"/>
            <p:cNvSpPr txBox="1"/>
            <p:nvPr/>
          </p:nvSpPr>
          <p:spPr>
            <a:xfrm>
              <a:off x="2843808" y="4941168"/>
              <a:ext cx="720842" cy="338554"/>
            </a:xfrm>
            <a:prstGeom prst="rect">
              <a:avLst/>
            </a:prstGeom>
            <a:noFill/>
          </p:spPr>
          <p:txBody>
            <a:bodyPr wrap="square" rtlCol="0">
              <a:spAutoFit/>
            </a:bodyPr>
            <a:lstStyle/>
            <a:p>
              <a:r>
                <a:rPr lang="en-US" sz="1600" dirty="0" smtClean="0"/>
                <a:t>Tube</a:t>
              </a:r>
              <a:endParaRPr lang="en-US" sz="1600" dirty="0"/>
            </a:p>
          </p:txBody>
        </p:sp>
        <p:sp>
          <p:nvSpPr>
            <p:cNvPr id="92" name="TextBox 91"/>
            <p:cNvSpPr txBox="1"/>
            <p:nvPr/>
          </p:nvSpPr>
          <p:spPr>
            <a:xfrm>
              <a:off x="3347864" y="4581128"/>
              <a:ext cx="720080" cy="584775"/>
            </a:xfrm>
            <a:prstGeom prst="rect">
              <a:avLst/>
            </a:prstGeom>
            <a:noFill/>
          </p:spPr>
          <p:txBody>
            <a:bodyPr wrap="square" rtlCol="0">
              <a:spAutoFit/>
            </a:bodyPr>
            <a:lstStyle/>
            <a:p>
              <a:r>
                <a:rPr lang="en-US" sz="1600" dirty="0" smtClean="0"/>
                <a:t>Tran-</a:t>
              </a:r>
            </a:p>
            <a:p>
              <a:r>
                <a:rPr lang="en-US" sz="1600" dirty="0" err="1" smtClean="0"/>
                <a:t>sistor</a:t>
              </a:r>
              <a:endParaRPr lang="en-US" sz="1600" dirty="0"/>
            </a:p>
          </p:txBody>
        </p:sp>
        <p:sp>
          <p:nvSpPr>
            <p:cNvPr id="93" name="TextBox 92"/>
            <p:cNvSpPr txBox="1"/>
            <p:nvPr/>
          </p:nvSpPr>
          <p:spPr>
            <a:xfrm>
              <a:off x="3995936" y="4365104"/>
              <a:ext cx="1224137" cy="584775"/>
            </a:xfrm>
            <a:prstGeom prst="rect">
              <a:avLst/>
            </a:prstGeom>
            <a:noFill/>
          </p:spPr>
          <p:txBody>
            <a:bodyPr wrap="square" rtlCol="0">
              <a:spAutoFit/>
            </a:bodyPr>
            <a:lstStyle/>
            <a:p>
              <a:r>
                <a:rPr lang="en-US" sz="1600" dirty="0" smtClean="0"/>
                <a:t>Integrated</a:t>
              </a:r>
            </a:p>
            <a:p>
              <a:r>
                <a:rPr lang="en-US" sz="1600" dirty="0" smtClean="0"/>
                <a:t>Circuits</a:t>
              </a:r>
              <a:endParaRPr lang="en-US" sz="1600" dirty="0"/>
            </a:p>
          </p:txBody>
        </p:sp>
        <p:pic>
          <p:nvPicPr>
            <p:cNvPr id="95" name="Picture 94" descr="79_hand_b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9901" y="5278909"/>
              <a:ext cx="488453" cy="473694"/>
            </a:xfrm>
            <a:prstGeom prst="rect">
              <a:avLst/>
            </a:prstGeom>
          </p:spPr>
        </p:pic>
        <p:pic>
          <p:nvPicPr>
            <p:cNvPr id="96" name="Picture 95" descr="79_bac_b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3781" y="4931862"/>
              <a:ext cx="329705" cy="407597"/>
            </a:xfrm>
            <a:prstGeom prst="rect">
              <a:avLst/>
            </a:prstGeom>
          </p:spPr>
        </p:pic>
        <p:pic>
          <p:nvPicPr>
            <p:cNvPr id="97" name="Picture 96" descr="79_worm_b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9901" y="4445997"/>
              <a:ext cx="610567" cy="473694"/>
            </a:xfrm>
            <a:prstGeom prst="rect">
              <a:avLst/>
            </a:prstGeom>
          </p:spPr>
        </p:pic>
        <p:pic>
          <p:nvPicPr>
            <p:cNvPr id="98" name="Picture 97" descr="79_spider_b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9901" y="4125451"/>
              <a:ext cx="561721" cy="528774"/>
            </a:xfrm>
            <a:prstGeom prst="rect">
              <a:avLst/>
            </a:prstGeom>
          </p:spPr>
        </p:pic>
        <p:pic>
          <p:nvPicPr>
            <p:cNvPr id="99" name="Picture 98" descr="79_lizard_b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12961" y="3613085"/>
              <a:ext cx="634990" cy="561822"/>
            </a:xfrm>
            <a:prstGeom prst="rect">
              <a:avLst/>
            </a:prstGeom>
          </p:spPr>
        </p:pic>
        <p:pic>
          <p:nvPicPr>
            <p:cNvPr id="100" name="Picture 99" descr="79_mous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89901" y="3127220"/>
              <a:ext cx="671623" cy="264387"/>
            </a:xfrm>
            <a:prstGeom prst="rect">
              <a:avLst/>
            </a:prstGeom>
          </p:spPr>
        </p:pic>
        <p:pic>
          <p:nvPicPr>
            <p:cNvPr id="101" name="Picture 100" descr="79_money_bt.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528262" y="2841059"/>
              <a:ext cx="384700" cy="286161"/>
            </a:xfrm>
            <a:prstGeom prst="rect">
              <a:avLst/>
            </a:prstGeom>
          </p:spPr>
        </p:pic>
        <p:pic>
          <p:nvPicPr>
            <p:cNvPr id="102" name="Picture 101" descr="79_human_bt.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12961" y="2433126"/>
              <a:ext cx="622778" cy="550807"/>
            </a:xfrm>
            <a:prstGeom prst="rect">
              <a:avLst/>
            </a:prstGeom>
          </p:spPr>
        </p:pic>
        <p:pic>
          <p:nvPicPr>
            <p:cNvPr id="103" name="Picture 102" descr="79_humanrace_bt.pn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682141" y="1114349"/>
              <a:ext cx="950911" cy="881342"/>
            </a:xfrm>
            <a:prstGeom prst="rect">
              <a:avLst/>
            </a:prstGeom>
          </p:spPr>
        </p:pic>
        <p:sp>
          <p:nvSpPr>
            <p:cNvPr id="104" name="TextBox 103"/>
            <p:cNvSpPr txBox="1"/>
            <p:nvPr/>
          </p:nvSpPr>
          <p:spPr>
            <a:xfrm>
              <a:off x="6989682" y="5348318"/>
              <a:ext cx="1056227" cy="445004"/>
            </a:xfrm>
            <a:prstGeom prst="rect">
              <a:avLst/>
            </a:prstGeom>
            <a:noFill/>
          </p:spPr>
          <p:txBody>
            <a:bodyPr wrap="none" rtlCol="0">
              <a:spAutoFit/>
            </a:bodyPr>
            <a:lstStyle/>
            <a:p>
              <a:r>
                <a:rPr lang="en-US" sz="1200" b="1" dirty="0" smtClean="0"/>
                <a:t>Manual </a:t>
              </a:r>
            </a:p>
            <a:p>
              <a:r>
                <a:rPr lang="en-US" sz="1200" b="1" dirty="0" smtClean="0"/>
                <a:t>calculation</a:t>
              </a:r>
              <a:endParaRPr lang="en-US" sz="1200" b="1" dirty="0"/>
            </a:p>
          </p:txBody>
        </p:sp>
        <p:sp>
          <p:nvSpPr>
            <p:cNvPr id="105" name="TextBox 104"/>
            <p:cNvSpPr txBox="1"/>
            <p:nvPr/>
          </p:nvSpPr>
          <p:spPr>
            <a:xfrm>
              <a:off x="6989682" y="5001271"/>
              <a:ext cx="1001471" cy="267002"/>
            </a:xfrm>
            <a:prstGeom prst="rect">
              <a:avLst/>
            </a:prstGeom>
            <a:noFill/>
          </p:spPr>
          <p:txBody>
            <a:bodyPr wrap="none" rtlCol="0">
              <a:spAutoFit/>
            </a:bodyPr>
            <a:lstStyle/>
            <a:p>
              <a:r>
                <a:rPr lang="en-US" sz="1200" b="1" dirty="0" smtClean="0"/>
                <a:t>Bacterium</a:t>
              </a:r>
              <a:endParaRPr lang="en-US" sz="1200" b="1" dirty="0"/>
            </a:p>
          </p:txBody>
        </p:sp>
        <p:sp>
          <p:nvSpPr>
            <p:cNvPr id="106" name="TextBox 105"/>
            <p:cNvSpPr txBox="1"/>
            <p:nvPr/>
          </p:nvSpPr>
          <p:spPr>
            <a:xfrm>
              <a:off x="7297442" y="4654225"/>
              <a:ext cx="673872" cy="267002"/>
            </a:xfrm>
            <a:prstGeom prst="rect">
              <a:avLst/>
            </a:prstGeom>
            <a:noFill/>
          </p:spPr>
          <p:txBody>
            <a:bodyPr wrap="none" rtlCol="0">
              <a:spAutoFit/>
            </a:bodyPr>
            <a:lstStyle/>
            <a:p>
              <a:r>
                <a:rPr lang="en-US" sz="1200" b="1" dirty="0" smtClean="0"/>
                <a:t>Worm</a:t>
              </a:r>
            </a:p>
          </p:txBody>
        </p:sp>
        <p:sp>
          <p:nvSpPr>
            <p:cNvPr id="107" name="TextBox 106"/>
            <p:cNvSpPr txBox="1"/>
            <p:nvPr/>
          </p:nvSpPr>
          <p:spPr>
            <a:xfrm>
              <a:off x="7297442" y="4237769"/>
              <a:ext cx="708985" cy="267002"/>
            </a:xfrm>
            <a:prstGeom prst="rect">
              <a:avLst/>
            </a:prstGeom>
            <a:noFill/>
          </p:spPr>
          <p:txBody>
            <a:bodyPr wrap="none" rtlCol="0">
              <a:spAutoFit/>
            </a:bodyPr>
            <a:lstStyle/>
            <a:p>
              <a:r>
                <a:rPr lang="en-US" sz="1200" b="1" dirty="0" smtClean="0"/>
                <a:t>Spider</a:t>
              </a:r>
              <a:endParaRPr lang="en-US" sz="1200" b="1" dirty="0"/>
            </a:p>
          </p:txBody>
        </p:sp>
        <p:sp>
          <p:nvSpPr>
            <p:cNvPr id="108" name="TextBox 107"/>
            <p:cNvSpPr txBox="1"/>
            <p:nvPr/>
          </p:nvSpPr>
          <p:spPr>
            <a:xfrm>
              <a:off x="7297442" y="3751904"/>
              <a:ext cx="681527" cy="267002"/>
            </a:xfrm>
            <a:prstGeom prst="rect">
              <a:avLst/>
            </a:prstGeom>
            <a:noFill/>
          </p:spPr>
          <p:txBody>
            <a:bodyPr wrap="none" rtlCol="0">
              <a:spAutoFit/>
            </a:bodyPr>
            <a:lstStyle/>
            <a:p>
              <a:r>
                <a:rPr lang="en-US" sz="1200" b="1" dirty="0" smtClean="0"/>
                <a:t>Lizard</a:t>
              </a:r>
              <a:endParaRPr lang="en-US" sz="1200" b="1" dirty="0"/>
            </a:p>
          </p:txBody>
        </p:sp>
        <p:sp>
          <p:nvSpPr>
            <p:cNvPr id="109" name="TextBox 108"/>
            <p:cNvSpPr txBox="1"/>
            <p:nvPr/>
          </p:nvSpPr>
          <p:spPr>
            <a:xfrm>
              <a:off x="7374381" y="3057810"/>
              <a:ext cx="718057" cy="267002"/>
            </a:xfrm>
            <a:prstGeom prst="rect">
              <a:avLst/>
            </a:prstGeom>
            <a:noFill/>
          </p:spPr>
          <p:txBody>
            <a:bodyPr wrap="none" rtlCol="0">
              <a:spAutoFit/>
            </a:bodyPr>
            <a:lstStyle/>
            <a:p>
              <a:r>
                <a:rPr lang="en-US" sz="1200" b="1" dirty="0" smtClean="0"/>
                <a:t>Mouse</a:t>
              </a:r>
              <a:endParaRPr lang="en-US" sz="1200" b="1" dirty="0"/>
            </a:p>
          </p:txBody>
        </p:sp>
        <p:sp>
          <p:nvSpPr>
            <p:cNvPr id="110" name="TextBox 109"/>
            <p:cNvSpPr txBox="1"/>
            <p:nvPr/>
          </p:nvSpPr>
          <p:spPr>
            <a:xfrm>
              <a:off x="6835802" y="2849582"/>
              <a:ext cx="756938" cy="276999"/>
            </a:xfrm>
            <a:prstGeom prst="rect">
              <a:avLst/>
            </a:prstGeom>
            <a:noFill/>
          </p:spPr>
          <p:txBody>
            <a:bodyPr wrap="none" rtlCol="0">
              <a:spAutoFit/>
            </a:bodyPr>
            <a:lstStyle/>
            <a:p>
              <a:r>
                <a:rPr lang="en-US" sz="1200" b="1" dirty="0" smtClean="0"/>
                <a:t>Monkey</a:t>
              </a:r>
              <a:endParaRPr lang="en-US" sz="1200" b="1" dirty="0"/>
            </a:p>
          </p:txBody>
        </p:sp>
        <p:sp>
          <p:nvSpPr>
            <p:cNvPr id="111" name="TextBox 110"/>
            <p:cNvSpPr txBox="1"/>
            <p:nvPr/>
          </p:nvSpPr>
          <p:spPr>
            <a:xfrm>
              <a:off x="6835802" y="2502536"/>
              <a:ext cx="1202270" cy="267002"/>
            </a:xfrm>
            <a:prstGeom prst="rect">
              <a:avLst/>
            </a:prstGeom>
            <a:noFill/>
          </p:spPr>
          <p:txBody>
            <a:bodyPr wrap="none" rtlCol="0">
              <a:spAutoFit/>
            </a:bodyPr>
            <a:lstStyle/>
            <a:p>
              <a:r>
                <a:rPr lang="en-US" sz="1200" b="1" dirty="0" smtClean="0"/>
                <a:t>Human brain</a:t>
              </a:r>
              <a:endParaRPr lang="en-US" sz="1200" b="1" dirty="0"/>
            </a:p>
          </p:txBody>
        </p:sp>
        <p:cxnSp>
          <p:nvCxnSpPr>
            <p:cNvPr id="113" name="Straight Connector 112"/>
            <p:cNvCxnSpPr/>
            <p:nvPr/>
          </p:nvCxnSpPr>
          <p:spPr>
            <a:xfrm flipH="1">
              <a:off x="1373067" y="1530805"/>
              <a:ext cx="6155195" cy="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pic>
          <p:nvPicPr>
            <p:cNvPr id="114" name="Picture 113" descr="79_chip_bt.pn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142904" y="1044940"/>
              <a:ext cx="883856" cy="715568"/>
            </a:xfrm>
            <a:prstGeom prst="rect">
              <a:avLst/>
            </a:prstGeom>
          </p:spPr>
        </p:pic>
        <p:pic>
          <p:nvPicPr>
            <p:cNvPr id="115" name="Picture 114" descr="79_electromechanical_bt.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73067" y="1114349"/>
              <a:ext cx="1092546" cy="485865"/>
            </a:xfrm>
            <a:prstGeom prst="rect">
              <a:avLst/>
            </a:prstGeom>
          </p:spPr>
        </p:pic>
        <p:pic>
          <p:nvPicPr>
            <p:cNvPr id="116" name="Picture 115" descr="79_relay_bt.png"/>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2527166" y="1044940"/>
              <a:ext cx="461640" cy="662316"/>
            </a:xfrm>
            <a:prstGeom prst="rect">
              <a:avLst/>
            </a:prstGeom>
          </p:spPr>
        </p:pic>
        <p:pic>
          <p:nvPicPr>
            <p:cNvPr id="117" name="Picture 116" descr="79_tube_bt.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65745" y="1044940"/>
              <a:ext cx="307760" cy="688059"/>
            </a:xfrm>
            <a:prstGeom prst="rect">
              <a:avLst/>
            </a:prstGeom>
          </p:spPr>
        </p:pic>
        <p:pic>
          <p:nvPicPr>
            <p:cNvPr id="118" name="Picture 117" descr="79_transmit_bt.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27385" y="1069803"/>
              <a:ext cx="329705" cy="669230"/>
            </a:xfrm>
            <a:prstGeom prst="rect">
              <a:avLst/>
            </a:prstGeom>
          </p:spPr>
        </p:pic>
        <p:cxnSp>
          <p:nvCxnSpPr>
            <p:cNvPr id="119" name="Straight Connector 118"/>
            <p:cNvCxnSpPr/>
            <p:nvPr/>
          </p:nvCxnSpPr>
          <p:spPr>
            <a:xfrm flipH="1">
              <a:off x="1373067" y="2780173"/>
              <a:ext cx="6386015" cy="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a:off x="1373067" y="3335448"/>
              <a:ext cx="6386015" cy="0"/>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70" name="TextBox 169"/>
            <p:cNvSpPr txBox="1"/>
            <p:nvPr/>
          </p:nvSpPr>
          <p:spPr>
            <a:xfrm>
              <a:off x="5220072" y="3356992"/>
              <a:ext cx="1368152" cy="584775"/>
            </a:xfrm>
            <a:prstGeom prst="rect">
              <a:avLst/>
            </a:prstGeom>
            <a:noFill/>
          </p:spPr>
          <p:txBody>
            <a:bodyPr wrap="square" rtlCol="0">
              <a:spAutoFit/>
            </a:bodyPr>
            <a:lstStyle/>
            <a:p>
              <a:r>
                <a:rPr lang="en-US" sz="1600" dirty="0" smtClean="0"/>
                <a:t>Parallel</a:t>
              </a:r>
            </a:p>
            <a:p>
              <a:r>
                <a:rPr lang="en-US" sz="1600" dirty="0" smtClean="0"/>
                <a:t>Processors</a:t>
              </a:r>
              <a:endParaRPr lang="en-US" sz="1600" dirty="0"/>
            </a:p>
          </p:txBody>
        </p:sp>
        <p:sp>
          <p:nvSpPr>
            <p:cNvPr id="171" name="TextBox 170"/>
            <p:cNvSpPr txBox="1"/>
            <p:nvPr/>
          </p:nvSpPr>
          <p:spPr>
            <a:xfrm>
              <a:off x="6372200" y="1844824"/>
              <a:ext cx="1080120" cy="584775"/>
            </a:xfrm>
            <a:prstGeom prst="rect">
              <a:avLst/>
            </a:prstGeom>
            <a:noFill/>
          </p:spPr>
          <p:txBody>
            <a:bodyPr wrap="square" rtlCol="0">
              <a:spAutoFit/>
            </a:bodyPr>
            <a:lstStyle/>
            <a:p>
              <a:r>
                <a:rPr lang="en-US" sz="1600" dirty="0" smtClean="0"/>
                <a:t>Quantum</a:t>
              </a:r>
            </a:p>
            <a:p>
              <a:r>
                <a:rPr lang="en-US" sz="1600" dirty="0" smtClean="0"/>
                <a:t>Comp.?</a:t>
              </a:r>
              <a:endParaRPr lang="en-US" sz="1600" dirty="0"/>
            </a:p>
          </p:txBody>
        </p:sp>
        <p:cxnSp>
          <p:nvCxnSpPr>
            <p:cNvPr id="177" name="Straight Arrow Connector 176"/>
            <p:cNvCxnSpPr/>
            <p:nvPr/>
          </p:nvCxnSpPr>
          <p:spPr>
            <a:xfrm flipV="1">
              <a:off x="5292080" y="1628800"/>
              <a:ext cx="2376264" cy="1584176"/>
            </a:xfrm>
            <a:prstGeom prst="straightConnector1">
              <a:avLst/>
            </a:prstGeom>
            <a:ln w="38100">
              <a:solidFill>
                <a:schemeClr val="tx1"/>
              </a:solidFill>
              <a:prstDash val="sysDot"/>
              <a:tailEnd type="arrow"/>
            </a:ln>
            <a:effectLst/>
          </p:spPr>
          <p:style>
            <a:lnRef idx="1">
              <a:schemeClr val="accent1"/>
            </a:lnRef>
            <a:fillRef idx="0">
              <a:schemeClr val="accent1"/>
            </a:fillRef>
            <a:effectRef idx="0">
              <a:schemeClr val="accent1"/>
            </a:effectRef>
            <a:fontRef idx="minor">
              <a:schemeClr val="tx1"/>
            </a:fontRef>
          </p:style>
        </p:cxnSp>
        <p:pic>
          <p:nvPicPr>
            <p:cNvPr id="1028" name="Picture 4" descr="C:\Marcus\CD4-Private\Projects\Philosophy\Singularity\resources\parallel-Intel-processors-143x120.png"/>
            <p:cNvPicPr>
              <a:picLocks noChangeAspect="1" noChangeArrowheads="1"/>
            </p:cNvPicPr>
            <p:nvPr/>
          </p:nvPicPr>
          <p:blipFill>
            <a:blip r:embed="rId17" cstate="print"/>
            <a:srcRect/>
            <a:stretch>
              <a:fillRect/>
            </a:stretch>
          </p:blipFill>
          <p:spPr bwMode="auto">
            <a:xfrm>
              <a:off x="5364088" y="1052736"/>
              <a:ext cx="792088" cy="664862"/>
            </a:xfrm>
            <a:prstGeom prst="rect">
              <a:avLst/>
            </a:prstGeom>
            <a:noFill/>
          </p:spPr>
        </p:pic>
        <p:pic>
          <p:nvPicPr>
            <p:cNvPr id="1030" name="Picture 6" descr="C:\Marcus\CD4-Private\Projects\Philosophy\Singularity\resources\quantum-computer-cut-bw-120x152.png"/>
            <p:cNvPicPr>
              <a:picLocks noChangeAspect="1" noChangeArrowheads="1"/>
            </p:cNvPicPr>
            <p:nvPr/>
          </p:nvPicPr>
          <p:blipFill>
            <a:blip r:embed="rId18" cstate="print"/>
            <a:srcRect/>
            <a:stretch>
              <a:fillRect/>
            </a:stretch>
          </p:blipFill>
          <p:spPr bwMode="auto">
            <a:xfrm>
              <a:off x="6444207" y="1052736"/>
              <a:ext cx="511719" cy="648072"/>
            </a:xfrm>
            <a:prstGeom prst="rect">
              <a:avLst/>
            </a:prstGeom>
            <a:noFill/>
          </p:spPr>
        </p:pic>
        <p:cxnSp>
          <p:nvCxnSpPr>
            <p:cNvPr id="173" name="Straight Connector 172"/>
            <p:cNvCxnSpPr/>
            <p:nvPr/>
          </p:nvCxnSpPr>
          <p:spPr>
            <a:xfrm>
              <a:off x="6372200" y="1052736"/>
              <a:ext cx="0" cy="4680520"/>
            </a:xfrm>
            <a:prstGeom prst="line">
              <a:avLst/>
            </a:prstGeom>
            <a:ln w="19050">
              <a:solidFill>
                <a:srgbClr val="A6976E">
                  <a:alpha val="20000"/>
                </a:srgbClr>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7065385" y="1061701"/>
              <a:ext cx="727981" cy="646331"/>
            </a:xfrm>
            <a:prstGeom prst="rect">
              <a:avLst/>
            </a:prstGeom>
            <a:noFill/>
          </p:spPr>
          <p:txBody>
            <a:bodyPr wrap="square" rtlCol="0">
              <a:spAutoFit/>
            </a:bodyPr>
            <a:lstStyle/>
            <a:p>
              <a:r>
                <a:rPr lang="en-US" sz="1200" b="1" dirty="0" smtClean="0"/>
                <a:t>All Human brains</a:t>
              </a:r>
              <a:endParaRPr lang="en-US" sz="1200" b="1" dirty="0"/>
            </a:p>
          </p:txBody>
        </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Super-Intelligence by Moore's Law</a:t>
            </a:r>
            <a:endParaRPr lang="en-US" sz="4000" dirty="0"/>
          </a:p>
        </p:txBody>
      </p:sp>
      <p:sp>
        <p:nvSpPr>
          <p:cNvPr id="3" name="Content Placeholder 2"/>
          <p:cNvSpPr>
            <a:spLocks noGrp="1"/>
          </p:cNvSpPr>
          <p:nvPr>
            <p:ph idx="1"/>
          </p:nvPr>
        </p:nvSpPr>
        <p:spPr>
          <a:xfrm>
            <a:off x="184150" y="1412875"/>
            <a:ext cx="8959850" cy="4248373"/>
          </a:xfrm>
        </p:spPr>
        <p:txBody>
          <a:bodyPr/>
          <a:lstStyle/>
          <a:p>
            <a:pPr>
              <a:spcBef>
                <a:spcPts val="1500"/>
              </a:spcBef>
            </a:pPr>
            <a:r>
              <a:rPr lang="en-US" sz="2400" dirty="0" smtClean="0"/>
              <a:t>Moore's law: </a:t>
            </a:r>
            <a:r>
              <a:rPr lang="en-US" sz="2400" dirty="0" smtClean="0">
                <a:solidFill>
                  <a:srgbClr val="FF9900"/>
                </a:solidFill>
              </a:rPr>
              <a:t>comp doubles every 1.5yrs</a:t>
            </a:r>
            <a:r>
              <a:rPr lang="en-US" sz="2400" dirty="0" smtClean="0"/>
              <a:t>. Now valid for &gt;50yrs</a:t>
            </a:r>
          </a:p>
          <a:p>
            <a:pPr>
              <a:spcBef>
                <a:spcPts val="1500"/>
              </a:spcBef>
            </a:pPr>
            <a:r>
              <a:rPr lang="en-US" sz="2400" dirty="0" smtClean="0"/>
              <a:t>As long as there is </a:t>
            </a:r>
            <a:r>
              <a:rPr lang="en-US" sz="2400" dirty="0" smtClean="0">
                <a:solidFill>
                  <a:srgbClr val="FF9900"/>
                </a:solidFill>
              </a:rPr>
              <a:t>demand</a:t>
            </a:r>
            <a:r>
              <a:rPr lang="en-US" sz="2400" dirty="0" smtClean="0"/>
              <a:t> for more comp, </a:t>
            </a:r>
            <a:br>
              <a:rPr lang="en-US" sz="2400" dirty="0" smtClean="0"/>
            </a:br>
            <a:r>
              <a:rPr lang="en-US" sz="2400" dirty="0" smtClean="0"/>
              <a:t>Moore's law could continue to hold </a:t>
            </a:r>
            <a:br>
              <a:rPr lang="en-US" sz="2400" dirty="0" smtClean="0"/>
            </a:br>
            <a:r>
              <a:rPr lang="en-US" sz="2400" dirty="0" smtClean="0"/>
              <a:t>for many more decades before computronium is reached.</a:t>
            </a:r>
          </a:p>
          <a:p>
            <a:pPr>
              <a:spcBef>
                <a:spcPts val="1500"/>
              </a:spcBef>
              <a:buFont typeface="Symbol" pitchFamily="18" charset="2"/>
              <a:buChar char="Þ"/>
            </a:pPr>
            <a:r>
              <a:rPr lang="en-US" sz="2400" dirty="0" smtClean="0"/>
              <a:t>in 20-30 years the </a:t>
            </a:r>
            <a:r>
              <a:rPr lang="en-US" sz="2400" dirty="0" smtClean="0">
                <a:solidFill>
                  <a:srgbClr val="FF9900"/>
                </a:solidFill>
              </a:rPr>
              <a:t>raw computing power </a:t>
            </a:r>
            <a:r>
              <a:rPr lang="en-US" sz="2400" dirty="0" smtClean="0"/>
              <a:t>of a single computer will reach 10</a:t>
            </a:r>
            <a:r>
              <a:rPr lang="en-US" sz="2400" baseline="30000" dirty="0" smtClean="0"/>
              <a:t>15</a:t>
            </a:r>
            <a:r>
              <a:rPr lang="en-US" sz="2400" dirty="0" smtClean="0"/>
              <a:t>...10</a:t>
            </a:r>
            <a:r>
              <a:rPr lang="en-US" sz="2400" baseline="30000" dirty="0" smtClean="0"/>
              <a:t>16</a:t>
            </a:r>
            <a:r>
              <a:rPr lang="en-US" sz="2400" dirty="0" smtClean="0"/>
              <a:t> flop/s.</a:t>
            </a:r>
          </a:p>
          <a:p>
            <a:pPr>
              <a:spcBef>
                <a:spcPts val="1500"/>
              </a:spcBef>
            </a:pPr>
            <a:r>
              <a:rPr lang="en-US" sz="2400" dirty="0" smtClean="0"/>
              <a:t>Computational capacity of a </a:t>
            </a:r>
            <a:r>
              <a:rPr lang="en-US" sz="2400" dirty="0" smtClean="0">
                <a:solidFill>
                  <a:srgbClr val="FF9900"/>
                </a:solidFill>
              </a:rPr>
              <a:t>human brain</a:t>
            </a:r>
            <a:r>
              <a:rPr lang="en-US" sz="2400" dirty="0" smtClean="0"/>
              <a:t>: 10</a:t>
            </a:r>
            <a:r>
              <a:rPr lang="en-US" sz="2400" baseline="30000" dirty="0" smtClean="0"/>
              <a:t>15</a:t>
            </a:r>
            <a:r>
              <a:rPr lang="en-US" sz="2400" dirty="0" smtClean="0"/>
              <a:t>...10</a:t>
            </a:r>
            <a:r>
              <a:rPr lang="en-US" sz="2400" baseline="30000" dirty="0" smtClean="0"/>
              <a:t>16</a:t>
            </a:r>
            <a:r>
              <a:rPr lang="en-US" sz="2400" dirty="0" smtClean="0"/>
              <a:t> flop/s</a:t>
            </a:r>
          </a:p>
          <a:p>
            <a:pPr>
              <a:spcBef>
                <a:spcPts val="1500"/>
              </a:spcBef>
            </a:pPr>
            <a:r>
              <a:rPr lang="en-US" sz="2400" dirty="0" smtClean="0"/>
              <a:t>Some Conjecture: </a:t>
            </a:r>
            <a:r>
              <a:rPr lang="en-US" sz="2400" dirty="0" smtClean="0">
                <a:solidFill>
                  <a:srgbClr val="FF9900"/>
                </a:solidFill>
              </a:rPr>
              <a:t>software</a:t>
            </a:r>
            <a:r>
              <a:rPr lang="en-US" sz="2400" dirty="0" smtClean="0"/>
              <a:t> will not lag far behind</a:t>
            </a:r>
            <a:br>
              <a:rPr lang="en-US" sz="2400" dirty="0" smtClean="0"/>
            </a:br>
            <a:r>
              <a:rPr lang="en-US" sz="2400" dirty="0" smtClean="0"/>
              <a:t>(AGI </a:t>
            </a:r>
            <a:r>
              <a:rPr lang="en-US" sz="2400" i="1" dirty="0" smtClean="0"/>
              <a:t>or</a:t>
            </a:r>
            <a:r>
              <a:rPr lang="en-US" sz="2400" dirty="0" smtClean="0"/>
              <a:t> reverse engineer </a:t>
            </a:r>
            <a:r>
              <a:rPr lang="en-US" sz="2400" i="1" dirty="0" smtClean="0"/>
              <a:t>or</a:t>
            </a:r>
            <a:r>
              <a:rPr lang="en-US" sz="2400" dirty="0" smtClean="0"/>
              <a:t> simulate human brain)</a:t>
            </a:r>
          </a:p>
          <a:p>
            <a:pPr>
              <a:lnSpc>
                <a:spcPct val="200000"/>
              </a:lnSpc>
              <a:spcBef>
                <a:spcPts val="1500"/>
              </a:spcBef>
              <a:buNone/>
            </a:pPr>
            <a:r>
              <a:rPr lang="en-US" sz="2400" dirty="0" smtClean="0">
                <a:solidFill>
                  <a:srgbClr val="00FF00"/>
                </a:solidFill>
                <a:sym typeface="Symbol"/>
              </a:rPr>
              <a:t></a:t>
            </a:r>
            <a:endParaRPr lang="en-US" sz="2400" dirty="0"/>
          </a:p>
        </p:txBody>
      </p:sp>
      <p:sp>
        <p:nvSpPr>
          <p:cNvPr id="4" name="Text Box 5"/>
          <p:cNvSpPr txBox="1">
            <a:spLocks noChangeArrowheads="1"/>
          </p:cNvSpPr>
          <p:nvPr/>
        </p:nvSpPr>
        <p:spPr bwMode="auto">
          <a:xfrm>
            <a:off x="1187624" y="5877272"/>
            <a:ext cx="6480720" cy="584753"/>
          </a:xfrm>
          <a:prstGeom prst="rect">
            <a:avLst/>
          </a:prstGeom>
          <a:solidFill>
            <a:srgbClr val="0000FF"/>
          </a:solidFill>
          <a:ln w="50800">
            <a:solidFill>
              <a:srgbClr val="00FF00"/>
            </a:solidFill>
            <a:miter lim="800000"/>
            <a:headEnd/>
            <a:tailEnd/>
          </a:ln>
          <a:effectLst/>
        </p:spPr>
        <p:txBody>
          <a:bodyPr wrap="square" lIns="91417" tIns="45709" rIns="91417" bIns="45709">
            <a:spAutoFit/>
          </a:bodyPr>
          <a:lstStyle/>
          <a:p>
            <a:pPr algn="ctr"/>
            <a:r>
              <a:rPr lang="en-US" sz="3200" b="1" dirty="0" smtClean="0">
                <a:solidFill>
                  <a:srgbClr val="FF9900"/>
                </a:solidFill>
                <a:effectLst>
                  <a:outerShdw blurRad="38100" dist="38100" dir="2700000" algn="tl">
                    <a:srgbClr val="000000">
                      <a:alpha val="43137"/>
                    </a:srgbClr>
                  </a:outerShdw>
                </a:effectLst>
              </a:rPr>
              <a:t>human-level AI in 20-30 years?</a:t>
            </a:r>
            <a:endParaRPr lang="en-AU" sz="2400" dirty="0">
              <a:solidFill>
                <a:schemeClr val="bg1"/>
              </a:solidFill>
              <a:effectLst>
                <a:outerShdw blurRad="38100" dist="38100" dir="2700000" algn="tl">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p14:dur="10" advTm="1500"/>
    </mc:Choice>
    <mc:Fallback xmlns="">
      <p:transition advTm="15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648816"/>
          </a:xfrm>
        </p:spPr>
        <p:txBody>
          <a:bodyPr/>
          <a:lstStyle/>
          <a:p>
            <a:r>
              <a:rPr lang="en-US" dirty="0" smtClean="0"/>
              <a:t>Singularity by </a:t>
            </a:r>
            <a:r>
              <a:rPr lang="en-US" dirty="0" err="1" smtClean="0"/>
              <a:t>Solomonoff's</a:t>
            </a:r>
            <a:r>
              <a:rPr lang="en-US" dirty="0" smtClean="0"/>
              <a:t> Law</a:t>
            </a:r>
            <a:endParaRPr lang="en-US" dirty="0"/>
          </a:p>
        </p:txBody>
      </p:sp>
      <p:sp>
        <p:nvSpPr>
          <p:cNvPr id="3" name="Content Placeholder 2"/>
          <p:cNvSpPr>
            <a:spLocks noGrp="1"/>
          </p:cNvSpPr>
          <p:nvPr>
            <p:ph idx="1"/>
          </p:nvPr>
        </p:nvSpPr>
        <p:spPr>
          <a:xfrm>
            <a:off x="184150" y="836712"/>
            <a:ext cx="8782050" cy="5905401"/>
          </a:xfrm>
        </p:spPr>
        <p:txBody>
          <a:bodyPr/>
          <a:lstStyle/>
          <a:p>
            <a:pPr marL="0">
              <a:lnSpc>
                <a:spcPts val="2500"/>
              </a:lnSpc>
              <a:buNone/>
            </a:pPr>
            <a:r>
              <a:rPr lang="en-US" sz="2400" dirty="0" smtClean="0"/>
              <a:t>If computing speeds double every two years, what happens when computer-based AIs are doing the research?</a:t>
            </a:r>
          </a:p>
          <a:p>
            <a:pPr>
              <a:lnSpc>
                <a:spcPts val="2500"/>
              </a:lnSpc>
            </a:pPr>
            <a:r>
              <a:rPr lang="en-US" sz="2400" dirty="0" smtClean="0">
                <a:solidFill>
                  <a:srgbClr val="0000FF"/>
                </a:solidFill>
              </a:rPr>
              <a:t>Computing speed doubles every two years.</a:t>
            </a:r>
          </a:p>
          <a:p>
            <a:pPr>
              <a:lnSpc>
                <a:spcPts val="2500"/>
              </a:lnSpc>
            </a:pPr>
            <a:r>
              <a:rPr lang="en-US" sz="2400" dirty="0" smtClean="0">
                <a:solidFill>
                  <a:srgbClr val="00FFFF"/>
                </a:solidFill>
              </a:rPr>
              <a:t>Computing speed doubles every two years of work.</a:t>
            </a:r>
          </a:p>
          <a:p>
            <a:pPr>
              <a:lnSpc>
                <a:spcPts val="2500"/>
              </a:lnSpc>
            </a:pPr>
            <a:r>
              <a:rPr lang="en-US" sz="2400" dirty="0" smtClean="0">
                <a:solidFill>
                  <a:srgbClr val="00FF00"/>
                </a:solidFill>
              </a:rPr>
              <a:t>Computing speed doubles every two subjective yrs of work.</a:t>
            </a:r>
          </a:p>
          <a:p>
            <a:pPr>
              <a:lnSpc>
                <a:spcPts val="2500"/>
              </a:lnSpc>
            </a:pPr>
            <a:r>
              <a:rPr lang="en-US" sz="2400" dirty="0" smtClean="0">
                <a:solidFill>
                  <a:srgbClr val="FFFF00"/>
                </a:solidFill>
              </a:rPr>
              <a:t>Two years after Artificial Intelligences reach human equivalence, their speed doubles. </a:t>
            </a:r>
          </a:p>
          <a:p>
            <a:pPr>
              <a:lnSpc>
                <a:spcPts val="2500"/>
              </a:lnSpc>
            </a:pPr>
            <a:r>
              <a:rPr lang="en-US" sz="2400" dirty="0" smtClean="0">
                <a:solidFill>
                  <a:srgbClr val="FFCC00"/>
                </a:solidFill>
              </a:rPr>
              <a:t>One year later, their speed doubles again.</a:t>
            </a:r>
          </a:p>
          <a:p>
            <a:pPr>
              <a:lnSpc>
                <a:spcPts val="2500"/>
              </a:lnSpc>
            </a:pPr>
            <a:r>
              <a:rPr lang="en-US" sz="2400" dirty="0" smtClean="0">
                <a:solidFill>
                  <a:srgbClr val="FF9900"/>
                </a:solidFill>
              </a:rPr>
              <a:t>Six months - three months</a:t>
            </a:r>
            <a:r>
              <a:rPr lang="en-US" sz="2400" dirty="0" smtClean="0"/>
              <a:t/>
            </a:r>
            <a:br>
              <a:rPr lang="en-US" sz="2400" dirty="0" smtClean="0"/>
            </a:br>
            <a:r>
              <a:rPr lang="en-US" sz="2400" dirty="0" smtClean="0">
                <a:solidFill>
                  <a:srgbClr val="FF5A00"/>
                </a:solidFill>
              </a:rPr>
              <a:t>- 1.5 months </a:t>
            </a:r>
            <a:r>
              <a:rPr lang="en-US" sz="2400" dirty="0" smtClean="0">
                <a:solidFill>
                  <a:srgbClr val="FF5000"/>
                </a:solidFill>
              </a:rPr>
              <a:t>... </a:t>
            </a:r>
            <a:r>
              <a:rPr lang="en-US" sz="2400" dirty="0" smtClean="0">
                <a:solidFill>
                  <a:srgbClr val="FF0000"/>
                </a:solidFill>
              </a:rPr>
              <a:t>Singularity</a:t>
            </a:r>
            <a:r>
              <a:rPr lang="en-US" sz="2400" dirty="0" smtClean="0"/>
              <a:t>.</a:t>
            </a:r>
          </a:p>
          <a:p>
            <a:pPr>
              <a:lnSpc>
                <a:spcPts val="2500"/>
              </a:lnSpc>
              <a:buNone/>
            </a:pPr>
            <a:r>
              <a:rPr lang="en-US" sz="2400" dirty="0" smtClean="0"/>
              <a:t>     </a:t>
            </a:r>
            <a:r>
              <a:rPr lang="en-US" sz="1800" dirty="0" smtClean="0">
                <a:solidFill>
                  <a:schemeClr val="bg1">
                    <a:lumMod val="75000"/>
                  </a:schemeClr>
                </a:solidFill>
              </a:rPr>
              <a:t>(</a:t>
            </a:r>
            <a:r>
              <a:rPr lang="en-US" sz="1800" dirty="0" err="1" smtClean="0">
                <a:solidFill>
                  <a:schemeClr val="bg1">
                    <a:lumMod val="75000"/>
                  </a:schemeClr>
                </a:solidFill>
              </a:rPr>
              <a:t>Yudkowski</a:t>
            </a:r>
            <a:r>
              <a:rPr lang="en-US" sz="1800" dirty="0" smtClean="0">
                <a:solidFill>
                  <a:schemeClr val="bg1">
                    <a:lumMod val="75000"/>
                  </a:schemeClr>
                </a:solidFill>
              </a:rPr>
              <a:t> 1996)</a:t>
            </a:r>
          </a:p>
          <a:p>
            <a:pPr marL="0">
              <a:lnSpc>
                <a:spcPts val="2500"/>
              </a:lnSpc>
              <a:buNone/>
            </a:pPr>
            <a:r>
              <a:rPr lang="en-US" sz="1800" dirty="0" smtClean="0"/>
              <a:t/>
            </a:r>
            <a:br>
              <a:rPr lang="en-US" sz="1800" dirty="0" smtClean="0"/>
            </a:br>
            <a:r>
              <a:rPr lang="en-US" sz="2000" u="sng" dirty="0" smtClean="0">
                <a:solidFill>
                  <a:srgbClr val="00FF00"/>
                </a:solidFill>
              </a:rPr>
              <a:t>Moore's law predicts its own break-down!</a:t>
            </a:r>
            <a:r>
              <a:rPr lang="en-US" sz="2000" dirty="0" smtClean="0"/>
              <a:t/>
            </a:r>
            <a:br>
              <a:rPr lang="en-US" sz="2000" dirty="0" smtClean="0"/>
            </a:br>
            <a:r>
              <a:rPr lang="en-US" sz="2000" dirty="0" smtClean="0"/>
              <a:t>But not the usually anticipated slow-down,</a:t>
            </a:r>
            <a:br>
              <a:rPr lang="en-US" sz="2000" dirty="0" smtClean="0"/>
            </a:br>
            <a:r>
              <a:rPr lang="en-US" sz="2000" dirty="0" smtClean="0"/>
              <a:t>but an </a:t>
            </a:r>
            <a:r>
              <a:rPr lang="en-US" sz="2000" u="sng" dirty="0" smtClean="0">
                <a:solidFill>
                  <a:srgbClr val="00FF00"/>
                </a:solidFill>
              </a:rPr>
              <a:t>enormous acceleration</a:t>
            </a:r>
            <a:r>
              <a:rPr lang="en-US" sz="2000" dirty="0" smtClean="0">
                <a:solidFill>
                  <a:srgbClr val="00FF00"/>
                </a:solidFill>
              </a:rPr>
              <a:t> </a:t>
            </a:r>
            <a:r>
              <a:rPr lang="en-US" sz="2000" dirty="0" smtClean="0"/>
              <a:t>of progress </a:t>
            </a:r>
            <a:br>
              <a:rPr lang="en-US" sz="2000" dirty="0" smtClean="0"/>
            </a:br>
            <a:r>
              <a:rPr lang="en-US" sz="2000" dirty="0" smtClean="0"/>
              <a:t>when measured in physical time.</a:t>
            </a:r>
          </a:p>
          <a:p>
            <a:pPr>
              <a:buNone/>
            </a:pPr>
            <a:endParaRPr lang="en-US" sz="2400" dirty="0"/>
          </a:p>
        </p:txBody>
      </p:sp>
      <p:grpSp>
        <p:nvGrpSpPr>
          <p:cNvPr id="4" name="Group 3"/>
          <p:cNvGrpSpPr/>
          <p:nvPr/>
        </p:nvGrpSpPr>
        <p:grpSpPr>
          <a:xfrm>
            <a:off x="5004048" y="3789040"/>
            <a:ext cx="4267228" cy="2909938"/>
            <a:chOff x="611560" y="1916832"/>
            <a:chExt cx="4267228" cy="2909938"/>
          </a:xfrm>
        </p:grpSpPr>
        <p:cxnSp>
          <p:nvCxnSpPr>
            <p:cNvPr id="5" name="Straight Connector 4"/>
            <p:cNvCxnSpPr/>
            <p:nvPr/>
          </p:nvCxnSpPr>
          <p:spPr>
            <a:xfrm>
              <a:off x="1115616" y="4005064"/>
              <a:ext cx="2592288" cy="0"/>
            </a:xfrm>
            <a:prstGeom prst="line">
              <a:avLst/>
            </a:prstGeom>
            <a:ln w="25400">
              <a:solidFill>
                <a:srgbClr val="FFFF00"/>
              </a:solidFill>
              <a:prstDash val="sysDot"/>
            </a:ln>
          </p:spPr>
          <p:style>
            <a:lnRef idx="1">
              <a:schemeClr val="accent1"/>
            </a:lnRef>
            <a:fillRef idx="0">
              <a:schemeClr val="accent1"/>
            </a:fillRef>
            <a:effectRef idx="0">
              <a:schemeClr val="accent1"/>
            </a:effectRef>
            <a:fontRef idx="minor">
              <a:schemeClr val="tx1"/>
            </a:fontRef>
          </p:style>
        </p:cxnSp>
        <p:sp>
          <p:nvSpPr>
            <p:cNvPr id="6" name="Right Brace 5"/>
            <p:cNvSpPr/>
            <p:nvPr/>
          </p:nvSpPr>
          <p:spPr>
            <a:xfrm rot="16200000" flipV="1">
              <a:off x="2959233" y="3601607"/>
              <a:ext cx="240015" cy="1190945"/>
            </a:xfrm>
            <a:prstGeom prst="rightBrace">
              <a:avLst>
                <a:gd name="adj1" fmla="val 42815"/>
                <a:gd name="adj2" fmla="val 50885"/>
              </a:avLst>
            </a:prstGeom>
            <a:ln w="38100" cmpd="sng">
              <a:solidFill>
                <a:srgbClr val="FF9900"/>
              </a:solidFill>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sz="2400">
                <a:solidFill>
                  <a:schemeClr val="bg1"/>
                </a:solidFill>
                <a:cs typeface="Times New Roman"/>
              </a:endParaRPr>
            </a:p>
          </p:txBody>
        </p:sp>
        <p:cxnSp>
          <p:nvCxnSpPr>
            <p:cNvPr id="7" name="Straight Arrow Connector 6"/>
            <p:cNvCxnSpPr/>
            <p:nvPr/>
          </p:nvCxnSpPr>
          <p:spPr>
            <a:xfrm flipV="1">
              <a:off x="1118805" y="1929656"/>
              <a:ext cx="0" cy="2405019"/>
            </a:xfrm>
            <a:prstGeom prst="straightConnector1">
              <a:avLst/>
            </a:prstGeom>
            <a:ln w="76200" cmpd="sng">
              <a:headEnd type="none"/>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118805" y="4334675"/>
              <a:ext cx="3443816" cy="0"/>
            </a:xfrm>
            <a:prstGeom prst="straightConnector1">
              <a:avLst/>
            </a:prstGeom>
            <a:ln w="76200" cmpd="sng">
              <a:headEnd type="none"/>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1223428" y="1929656"/>
              <a:ext cx="2441186" cy="2265886"/>
            </a:xfrm>
            <a:custGeom>
              <a:avLst/>
              <a:gdLst>
                <a:gd name="connsiteX0" fmla="*/ 0 w 4233683"/>
                <a:gd name="connsiteY0" fmla="*/ 3129470 h 3129470"/>
                <a:gd name="connsiteX1" fmla="*/ 60481 w 4233683"/>
                <a:gd name="connsiteY1" fmla="*/ 3129470 h 3129470"/>
                <a:gd name="connsiteX2" fmla="*/ 2131961 w 4233683"/>
                <a:gd name="connsiteY2" fmla="*/ 2887579 h 3129470"/>
                <a:gd name="connsiteX3" fmla="*/ 3613751 w 4233683"/>
                <a:gd name="connsiteY3" fmla="*/ 1965368 h 3129470"/>
                <a:gd name="connsiteX4" fmla="*/ 4233683 w 4233683"/>
                <a:gd name="connsiteY4" fmla="*/ 0 h 3129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683" h="3129470">
                  <a:moveTo>
                    <a:pt x="0" y="3129470"/>
                  </a:moveTo>
                  <a:lnTo>
                    <a:pt x="60481" y="3129470"/>
                  </a:lnTo>
                  <a:cubicBezTo>
                    <a:pt x="415808" y="3089155"/>
                    <a:pt x="1539749" y="3081596"/>
                    <a:pt x="2131961" y="2887579"/>
                  </a:cubicBezTo>
                  <a:cubicBezTo>
                    <a:pt x="2724173" y="2693562"/>
                    <a:pt x="3263464" y="2446631"/>
                    <a:pt x="3613751" y="1965368"/>
                  </a:cubicBezTo>
                  <a:cubicBezTo>
                    <a:pt x="3964038" y="1484105"/>
                    <a:pt x="4130361" y="375436"/>
                    <a:pt x="4233683" y="0"/>
                  </a:cubicBezTo>
                </a:path>
              </a:pathLst>
            </a:custGeom>
            <a:ln w="50800" cmpd="sng">
              <a:gradFill flip="none" rotWithShape="1">
                <a:gsLst>
                  <a:gs pos="0">
                    <a:srgbClr val="FF0000"/>
                  </a:gs>
                  <a:gs pos="25000">
                    <a:srgbClr val="FF6633"/>
                  </a:gs>
                  <a:gs pos="50000">
                    <a:srgbClr val="FFFF00"/>
                  </a:gs>
                  <a:gs pos="75000">
                    <a:srgbClr val="01A78F"/>
                  </a:gs>
                  <a:gs pos="100000">
                    <a:srgbClr val="3366FF"/>
                  </a:gs>
                </a:gsLst>
                <a:lin ang="10800000" scaled="1"/>
                <a:tileRect/>
              </a:gra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solidFill>
                  <a:schemeClr val="bg1"/>
                </a:solidFill>
                <a:cs typeface="Times New Roman"/>
              </a:endParaRPr>
            </a:p>
          </p:txBody>
        </p:sp>
        <p:sp>
          <p:nvSpPr>
            <p:cNvPr id="10" name="TextBox 9"/>
            <p:cNvSpPr txBox="1"/>
            <p:nvPr/>
          </p:nvSpPr>
          <p:spPr>
            <a:xfrm>
              <a:off x="611560" y="1988840"/>
              <a:ext cx="480131" cy="2417842"/>
            </a:xfrm>
            <a:prstGeom prst="rect">
              <a:avLst/>
            </a:prstGeom>
            <a:noFill/>
            <a:effectLst>
              <a:outerShdw blurRad="50800" dist="38100" dir="2700000" algn="tl" rotWithShape="0">
                <a:prstClr val="black">
                  <a:alpha val="40000"/>
                </a:prstClr>
              </a:outerShdw>
            </a:effectLst>
          </p:spPr>
          <p:txBody>
            <a:bodyPr vert="vert270" wrap="square" rtlCol="0">
              <a:spAutoFit/>
            </a:bodyPr>
            <a:lstStyle/>
            <a:p>
              <a:pPr>
                <a:lnSpc>
                  <a:spcPct val="80000"/>
                </a:lnSpc>
              </a:pPr>
              <a:r>
                <a:rPr lang="en-US" sz="2400" i="1" dirty="0" smtClean="0">
                  <a:solidFill>
                    <a:schemeClr val="bg1"/>
                  </a:solidFill>
                  <a:latin typeface="+mn-lt"/>
                  <a:cs typeface="Times New Roman"/>
                </a:rPr>
                <a:t>computer speed</a:t>
              </a:r>
              <a:endParaRPr lang="en-US" sz="2400" i="1" dirty="0">
                <a:solidFill>
                  <a:schemeClr val="bg1"/>
                </a:solidFill>
                <a:latin typeface="+mn-lt"/>
                <a:cs typeface="Times New Roman"/>
              </a:endParaRPr>
            </a:p>
          </p:txBody>
        </p:sp>
        <p:cxnSp>
          <p:nvCxnSpPr>
            <p:cNvPr id="11" name="Straight Connector 10"/>
            <p:cNvCxnSpPr/>
            <p:nvPr/>
          </p:nvCxnSpPr>
          <p:spPr>
            <a:xfrm flipH="1">
              <a:off x="3707904" y="1929656"/>
              <a:ext cx="17739" cy="2435448"/>
            </a:xfrm>
            <a:prstGeom prst="line">
              <a:avLst/>
            </a:prstGeom>
            <a:ln w="28575" cmpd="sng">
              <a:solidFill>
                <a:srgbClr val="FF0000"/>
              </a:solidFill>
              <a:prstDash val="soli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707904" y="3909244"/>
              <a:ext cx="1170884"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i="1" dirty="0" smtClean="0">
                  <a:solidFill>
                    <a:schemeClr val="bg1"/>
                  </a:solidFill>
                  <a:latin typeface="+mn-lt"/>
                  <a:cs typeface="Times New Roman"/>
                </a:rPr>
                <a:t>time in years</a:t>
              </a:r>
              <a:endParaRPr lang="en-US" sz="2400" i="1" dirty="0">
                <a:solidFill>
                  <a:schemeClr val="bg1"/>
                </a:solidFill>
                <a:latin typeface="+mn-lt"/>
                <a:cs typeface="Times New Roman"/>
              </a:endParaRPr>
            </a:p>
          </p:txBody>
        </p:sp>
        <p:cxnSp>
          <p:nvCxnSpPr>
            <p:cNvPr id="13" name="Straight Connector 12"/>
            <p:cNvCxnSpPr/>
            <p:nvPr/>
          </p:nvCxnSpPr>
          <p:spPr>
            <a:xfrm flipV="1">
              <a:off x="3131840" y="1916832"/>
              <a:ext cx="17437" cy="2405020"/>
            </a:xfrm>
            <a:prstGeom prst="line">
              <a:avLst/>
            </a:prstGeom>
            <a:ln w="28575" cmpd="sng">
              <a:solidFill>
                <a:schemeClr val="bg1">
                  <a:lumMod val="50000"/>
                </a:schemeClr>
              </a:solidFill>
              <a:prstDash val="dot"/>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2497022" y="1929656"/>
              <a:ext cx="17437" cy="2405019"/>
            </a:xfrm>
            <a:prstGeom prst="line">
              <a:avLst/>
            </a:prstGeom>
            <a:ln w="28575" cmpd="sng">
              <a:solidFill>
                <a:srgbClr val="FFFF00"/>
              </a:solidFill>
              <a:prstDash val="sysDot"/>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3426642" y="2928941"/>
              <a:ext cx="59029" cy="67295"/>
            </a:xfrm>
            <a:prstGeom prst="ellipse">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solidFill>
                  <a:schemeClr val="bg1"/>
                </a:solidFill>
                <a:cs typeface="Times New Roman"/>
              </a:endParaRPr>
            </a:p>
          </p:txBody>
        </p:sp>
        <p:sp>
          <p:nvSpPr>
            <p:cNvPr id="16" name="Oval 15"/>
            <p:cNvSpPr/>
            <p:nvPr/>
          </p:nvSpPr>
          <p:spPr>
            <a:xfrm>
              <a:off x="2467508" y="3979606"/>
              <a:ext cx="59029" cy="67295"/>
            </a:xfrm>
            <a:prstGeom prst="ellipse">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400">
                <a:solidFill>
                  <a:schemeClr val="bg1"/>
                </a:solidFill>
                <a:cs typeface="Times New Roman"/>
              </a:endParaRPr>
            </a:p>
          </p:txBody>
        </p:sp>
        <p:sp>
          <p:nvSpPr>
            <p:cNvPr id="17" name="TextBox 16"/>
            <p:cNvSpPr txBox="1"/>
            <p:nvPr/>
          </p:nvSpPr>
          <p:spPr>
            <a:xfrm>
              <a:off x="2843808" y="3717032"/>
              <a:ext cx="833883"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dirty="0" smtClean="0">
                  <a:solidFill>
                    <a:srgbClr val="FF9900"/>
                  </a:solidFill>
                  <a:latin typeface="+mn-lt"/>
                  <a:cs typeface="Times New Roman"/>
                </a:rPr>
                <a:t>AI++</a:t>
              </a:r>
              <a:endParaRPr lang="en-US" sz="2400" dirty="0">
                <a:solidFill>
                  <a:srgbClr val="FF9900"/>
                </a:solidFill>
                <a:latin typeface="+mn-lt"/>
                <a:cs typeface="Times New Roman"/>
              </a:endParaRPr>
            </a:p>
          </p:txBody>
        </p:sp>
        <p:sp>
          <p:nvSpPr>
            <p:cNvPr id="18" name="TextBox 17"/>
            <p:cNvSpPr txBox="1"/>
            <p:nvPr/>
          </p:nvSpPr>
          <p:spPr>
            <a:xfrm>
              <a:off x="2195736" y="4005065"/>
              <a:ext cx="654346"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dirty="0" smtClean="0">
                  <a:solidFill>
                    <a:srgbClr val="FFFF00"/>
                  </a:solidFill>
                  <a:latin typeface="+mn-lt"/>
                  <a:cs typeface="Times New Roman"/>
                </a:rPr>
                <a:t>AI+</a:t>
              </a:r>
              <a:endParaRPr lang="en-US" sz="2400" dirty="0">
                <a:solidFill>
                  <a:srgbClr val="FFFF00"/>
                </a:solidFill>
                <a:latin typeface="+mn-lt"/>
                <a:cs typeface="Times New Roman"/>
              </a:endParaRPr>
            </a:p>
          </p:txBody>
        </p:sp>
        <p:cxnSp>
          <p:nvCxnSpPr>
            <p:cNvPr id="19" name="Straight Connector 18"/>
            <p:cNvCxnSpPr/>
            <p:nvPr/>
          </p:nvCxnSpPr>
          <p:spPr>
            <a:xfrm flipV="1">
              <a:off x="1671867" y="1929656"/>
              <a:ext cx="17437" cy="2405019"/>
            </a:xfrm>
            <a:prstGeom prst="line">
              <a:avLst/>
            </a:prstGeom>
            <a:ln w="28575" cmpd="sng">
              <a:solidFill>
                <a:schemeClr val="bg1">
                  <a:lumMod val="50000"/>
                </a:schemeClr>
              </a:solidFill>
              <a:prstDash val="dot"/>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1642353" y="4128246"/>
              <a:ext cx="59029" cy="67295"/>
            </a:xfrm>
            <a:prstGeom prst="ellipse">
              <a:avLst/>
            </a:prstGeom>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400">
                <a:solidFill>
                  <a:schemeClr val="bg1"/>
                </a:solidFill>
                <a:cs typeface="Times New Roman"/>
              </a:endParaRPr>
            </a:p>
          </p:txBody>
        </p:sp>
        <p:sp>
          <p:nvSpPr>
            <p:cNvPr id="21" name="TextBox 20"/>
            <p:cNvSpPr txBox="1"/>
            <p:nvPr/>
          </p:nvSpPr>
          <p:spPr>
            <a:xfrm rot="20342070">
              <a:off x="1507654" y="3370385"/>
              <a:ext cx="1681717" cy="584738"/>
            </a:xfrm>
            <a:prstGeom prst="rect">
              <a:avLst/>
            </a:prstGeom>
            <a:noFill/>
            <a:effectLst>
              <a:outerShdw blurRad="50800" dist="38100" dir="2700000" algn="tl" rotWithShape="0">
                <a:prstClr val="black">
                  <a:alpha val="40000"/>
                </a:prstClr>
              </a:outerShdw>
            </a:effectLst>
          </p:spPr>
          <p:txBody>
            <a:bodyPr wrap="none" rtlCol="0">
              <a:prstTxWarp prst="textArchDown">
                <a:avLst/>
              </a:prstTxWarp>
              <a:spAutoFit/>
            </a:bodyPr>
            <a:lstStyle/>
            <a:p>
              <a:r>
                <a:rPr lang="en-US" sz="1800" dirty="0" smtClean="0">
                  <a:solidFill>
                    <a:schemeClr val="bg1"/>
                  </a:solidFill>
                  <a:latin typeface="+mn-lt"/>
                  <a:cs typeface="Times New Roman"/>
                </a:rPr>
                <a:t>     </a:t>
              </a:r>
              <a:r>
                <a:rPr lang="en-US" sz="1800" dirty="0" smtClean="0">
                  <a:solidFill>
                    <a:srgbClr val="FFFF00"/>
                  </a:solidFill>
                  <a:latin typeface="+mn-lt"/>
                  <a:cs typeface="Times New Roman"/>
                </a:rPr>
                <a:t>Exponential</a:t>
              </a:r>
              <a:endParaRPr lang="en-US" sz="1800" dirty="0">
                <a:solidFill>
                  <a:srgbClr val="FFFF00"/>
                </a:solidFill>
                <a:latin typeface="+mn-lt"/>
                <a:cs typeface="Times New Roman"/>
              </a:endParaRPr>
            </a:p>
          </p:txBody>
        </p:sp>
        <p:sp>
          <p:nvSpPr>
            <p:cNvPr id="22" name="Oval 21"/>
            <p:cNvSpPr/>
            <p:nvPr/>
          </p:nvSpPr>
          <p:spPr>
            <a:xfrm>
              <a:off x="3529774" y="2471804"/>
              <a:ext cx="59029" cy="67295"/>
            </a:xfrm>
            <a:prstGeom prst="ellipse">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solidFill>
                  <a:schemeClr val="bg1"/>
                </a:solidFill>
                <a:cs typeface="Times New Roman"/>
              </a:endParaRPr>
            </a:p>
          </p:txBody>
        </p:sp>
        <p:sp>
          <p:nvSpPr>
            <p:cNvPr id="23" name="Oval 22"/>
            <p:cNvSpPr/>
            <p:nvPr/>
          </p:nvSpPr>
          <p:spPr>
            <a:xfrm>
              <a:off x="3576598" y="2222106"/>
              <a:ext cx="59029" cy="67295"/>
            </a:xfrm>
            <a:prstGeom prst="ellipse">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solidFill>
                  <a:schemeClr val="bg1"/>
                </a:solidFill>
                <a:cs typeface="Times New Roman"/>
              </a:endParaRPr>
            </a:p>
          </p:txBody>
        </p:sp>
        <p:sp>
          <p:nvSpPr>
            <p:cNvPr id="24" name="Oval 23"/>
            <p:cNvSpPr/>
            <p:nvPr/>
          </p:nvSpPr>
          <p:spPr>
            <a:xfrm>
              <a:off x="3595436" y="2093399"/>
              <a:ext cx="59029" cy="67295"/>
            </a:xfrm>
            <a:prstGeom prst="ellipse">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solidFill>
                  <a:schemeClr val="bg1"/>
                </a:solidFill>
                <a:cs typeface="Times New Roman"/>
              </a:endParaRPr>
            </a:p>
          </p:txBody>
        </p:sp>
        <p:sp>
          <p:nvSpPr>
            <p:cNvPr id="25" name="Oval 24"/>
            <p:cNvSpPr/>
            <p:nvPr/>
          </p:nvSpPr>
          <p:spPr>
            <a:xfrm>
              <a:off x="3612453" y="1999479"/>
              <a:ext cx="59029" cy="67295"/>
            </a:xfrm>
            <a:prstGeom prst="ellipse">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solidFill>
                  <a:schemeClr val="bg1"/>
                </a:solidFill>
                <a:cs typeface="Times New Roman"/>
              </a:endParaRPr>
            </a:p>
          </p:txBody>
        </p:sp>
        <p:cxnSp>
          <p:nvCxnSpPr>
            <p:cNvPr id="26" name="Straight Connector 25"/>
            <p:cNvCxnSpPr/>
            <p:nvPr/>
          </p:nvCxnSpPr>
          <p:spPr>
            <a:xfrm flipV="1">
              <a:off x="3419872" y="1916832"/>
              <a:ext cx="17437" cy="2405019"/>
            </a:xfrm>
            <a:prstGeom prst="line">
              <a:avLst/>
            </a:prstGeom>
            <a:ln w="28575" cmpd="sng">
              <a:solidFill>
                <a:schemeClr val="bg1">
                  <a:lumMod val="50000"/>
                </a:schemeClr>
              </a:solidFill>
              <a:prstDash val="dot"/>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3635896" y="1916832"/>
              <a:ext cx="17437" cy="2405019"/>
            </a:xfrm>
            <a:prstGeom prst="line">
              <a:avLst/>
            </a:prstGeom>
            <a:ln w="28575" cmpd="sng">
              <a:solidFill>
                <a:schemeClr val="bg1">
                  <a:lumMod val="50000"/>
                </a:schemeClr>
              </a:solidFill>
              <a:prstDash val="dot"/>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3686578" y="1918301"/>
              <a:ext cx="17437" cy="2405019"/>
            </a:xfrm>
            <a:prstGeom prst="line">
              <a:avLst/>
            </a:prstGeom>
            <a:ln w="28575" cmpd="sng">
              <a:solidFill>
                <a:schemeClr val="bg1">
                  <a:lumMod val="50000"/>
                </a:schemeClr>
              </a:solidFill>
              <a:prstDash val="dot"/>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3563888" y="1916832"/>
              <a:ext cx="17437" cy="2405019"/>
            </a:xfrm>
            <a:prstGeom prst="line">
              <a:avLst/>
            </a:prstGeom>
            <a:ln w="28575" cmpd="sng">
              <a:solidFill>
                <a:schemeClr val="bg1">
                  <a:lumMod val="50000"/>
                </a:schemeClr>
              </a:solidFill>
              <a:prstDash val="dot"/>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074398" y="3915639"/>
              <a:ext cx="88815" cy="0"/>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080602" y="3612766"/>
              <a:ext cx="88815" cy="0"/>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073261" y="3287984"/>
              <a:ext cx="88815" cy="0"/>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073261" y="2950347"/>
              <a:ext cx="88815" cy="0"/>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073261" y="2656479"/>
              <a:ext cx="88815" cy="0"/>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073261" y="2367485"/>
              <a:ext cx="88815" cy="0"/>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rot="16200000">
              <a:off x="3065262" y="2559474"/>
              <a:ext cx="1746949"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solidFill>
                    <a:srgbClr val="FF0000"/>
                  </a:solidFill>
                  <a:latin typeface="+mn-lt"/>
                  <a:cs typeface="Times New Roman"/>
                </a:rPr>
                <a:t>Singularity</a:t>
              </a:r>
              <a:endParaRPr lang="en-US" sz="2400" dirty="0">
                <a:solidFill>
                  <a:srgbClr val="FF0000"/>
                </a:solidFill>
                <a:latin typeface="+mn-lt"/>
                <a:cs typeface="Times New Roman"/>
              </a:endParaRPr>
            </a:p>
          </p:txBody>
        </p:sp>
        <p:sp>
          <p:nvSpPr>
            <p:cNvPr id="37" name="TextBox 36"/>
            <p:cNvSpPr txBox="1"/>
            <p:nvPr/>
          </p:nvSpPr>
          <p:spPr>
            <a:xfrm rot="17113654">
              <a:off x="2489963" y="2578916"/>
              <a:ext cx="1507428" cy="366247"/>
            </a:xfrm>
            <a:prstGeom prst="rect">
              <a:avLst/>
            </a:prstGeom>
            <a:noFill/>
            <a:effectLst>
              <a:outerShdw blurRad="50800" dist="38100" dir="2700000" algn="tl" rotWithShape="0">
                <a:prstClr val="black">
                  <a:alpha val="40000"/>
                </a:prstClr>
              </a:outerShdw>
            </a:effectLst>
          </p:spPr>
          <p:txBody>
            <a:bodyPr wrap="none" rtlCol="0">
              <a:prstTxWarp prst="textArchDown">
                <a:avLst/>
              </a:prstTxWarp>
              <a:spAutoFit/>
            </a:bodyPr>
            <a:lstStyle/>
            <a:p>
              <a:r>
                <a:rPr lang="en-US" sz="1800" dirty="0" smtClean="0">
                  <a:solidFill>
                    <a:schemeClr val="bg1"/>
                  </a:solidFill>
                  <a:latin typeface="+mn-lt"/>
                  <a:cs typeface="Times New Roman"/>
                </a:rPr>
                <a:t>     </a:t>
              </a:r>
              <a:r>
                <a:rPr lang="en-US" sz="1800" dirty="0" smtClean="0">
                  <a:solidFill>
                    <a:srgbClr val="FF9900"/>
                  </a:solidFill>
                  <a:latin typeface="+mn-lt"/>
                  <a:cs typeface="Times New Roman"/>
                </a:rPr>
                <a:t>Hyperbolic</a:t>
              </a:r>
              <a:endParaRPr lang="en-US" sz="1800" dirty="0">
                <a:solidFill>
                  <a:srgbClr val="FF9900"/>
                </a:solidFill>
                <a:latin typeface="+mn-lt"/>
                <a:cs typeface="Times New Roman"/>
              </a:endParaRPr>
            </a:p>
          </p:txBody>
        </p:sp>
        <p:grpSp>
          <p:nvGrpSpPr>
            <p:cNvPr id="38" name="Group 71"/>
            <p:cNvGrpSpPr/>
            <p:nvPr/>
          </p:nvGrpSpPr>
          <p:grpSpPr>
            <a:xfrm>
              <a:off x="1118806" y="2157383"/>
              <a:ext cx="695707" cy="2263415"/>
              <a:chOff x="1118806" y="2157383"/>
              <a:chExt cx="695707" cy="2263415"/>
            </a:xfrm>
          </p:grpSpPr>
          <p:sp>
            <p:nvSpPr>
              <p:cNvPr id="48" name="TextBox 35"/>
              <p:cNvSpPr txBox="1"/>
              <p:nvPr/>
            </p:nvSpPr>
            <p:spPr>
              <a:xfrm>
                <a:off x="1121327" y="3730790"/>
                <a:ext cx="693186"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800" dirty="0" smtClean="0">
                    <a:solidFill>
                      <a:schemeClr val="bg1"/>
                    </a:solidFill>
                    <a:latin typeface="+mn-lt"/>
                    <a:cs typeface="Times New Roman"/>
                  </a:rPr>
                  <a:t>10</a:t>
                </a:r>
                <a:r>
                  <a:rPr lang="en-US" sz="2400" baseline="30000" dirty="0" smtClean="0">
                    <a:solidFill>
                      <a:schemeClr val="bg1"/>
                    </a:solidFill>
                    <a:latin typeface="+mn-lt"/>
                    <a:cs typeface="Times New Roman"/>
                  </a:rPr>
                  <a:t>16</a:t>
                </a:r>
                <a:endParaRPr lang="en-US" sz="2400" baseline="30000" dirty="0">
                  <a:solidFill>
                    <a:schemeClr val="bg1"/>
                  </a:solidFill>
                  <a:latin typeface="+mn-lt"/>
                  <a:cs typeface="Times New Roman"/>
                </a:endParaRPr>
              </a:p>
            </p:txBody>
          </p:sp>
          <p:sp>
            <p:nvSpPr>
              <p:cNvPr id="49" name="TextBox 48"/>
              <p:cNvSpPr txBox="1"/>
              <p:nvPr/>
            </p:nvSpPr>
            <p:spPr>
              <a:xfrm>
                <a:off x="1121328" y="3404302"/>
                <a:ext cx="668773"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800" dirty="0" smtClean="0">
                    <a:solidFill>
                      <a:schemeClr val="bg1"/>
                    </a:solidFill>
                    <a:latin typeface="+mn-lt"/>
                    <a:cs typeface="Times New Roman"/>
                  </a:rPr>
                  <a:t>10</a:t>
                </a:r>
                <a:r>
                  <a:rPr lang="en-US" sz="2400" baseline="30000" dirty="0" smtClean="0">
                    <a:solidFill>
                      <a:schemeClr val="bg1"/>
                    </a:solidFill>
                    <a:latin typeface="+mn-lt"/>
                    <a:cs typeface="Times New Roman"/>
                  </a:rPr>
                  <a:t>17</a:t>
                </a:r>
                <a:endParaRPr lang="en-US" sz="2400" baseline="30000" dirty="0">
                  <a:solidFill>
                    <a:schemeClr val="bg1"/>
                  </a:solidFill>
                  <a:latin typeface="+mn-lt"/>
                  <a:cs typeface="Times New Roman"/>
                </a:endParaRPr>
              </a:p>
            </p:txBody>
          </p:sp>
          <p:sp>
            <p:nvSpPr>
              <p:cNvPr id="50" name="TextBox 37"/>
              <p:cNvSpPr txBox="1"/>
              <p:nvPr/>
            </p:nvSpPr>
            <p:spPr>
              <a:xfrm>
                <a:off x="1121328" y="3078121"/>
                <a:ext cx="668773"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800" dirty="0" smtClean="0">
                    <a:solidFill>
                      <a:schemeClr val="bg1"/>
                    </a:solidFill>
                    <a:latin typeface="+mn-lt"/>
                    <a:cs typeface="Times New Roman"/>
                  </a:rPr>
                  <a:t>10</a:t>
                </a:r>
                <a:r>
                  <a:rPr lang="en-US" sz="2400" baseline="30000" dirty="0" smtClean="0">
                    <a:solidFill>
                      <a:schemeClr val="bg1"/>
                    </a:solidFill>
                    <a:latin typeface="+mn-lt"/>
                    <a:cs typeface="Times New Roman"/>
                  </a:rPr>
                  <a:t>18</a:t>
                </a:r>
                <a:endParaRPr lang="en-US" sz="2400" baseline="30000" dirty="0">
                  <a:solidFill>
                    <a:schemeClr val="bg1"/>
                  </a:solidFill>
                  <a:latin typeface="+mn-lt"/>
                  <a:cs typeface="Times New Roman"/>
                </a:endParaRPr>
              </a:p>
            </p:txBody>
          </p:sp>
          <p:sp>
            <p:nvSpPr>
              <p:cNvPr id="51" name="TextBox 50"/>
              <p:cNvSpPr txBox="1"/>
              <p:nvPr/>
            </p:nvSpPr>
            <p:spPr>
              <a:xfrm>
                <a:off x="1125238" y="2756968"/>
                <a:ext cx="668773"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800" dirty="0" smtClean="0">
                    <a:solidFill>
                      <a:schemeClr val="bg1"/>
                    </a:solidFill>
                    <a:latin typeface="+mn-lt"/>
                    <a:cs typeface="Times New Roman"/>
                  </a:rPr>
                  <a:t>10</a:t>
                </a:r>
                <a:r>
                  <a:rPr lang="en-US" sz="2400" baseline="30000" dirty="0" smtClean="0">
                    <a:solidFill>
                      <a:schemeClr val="bg1"/>
                    </a:solidFill>
                    <a:latin typeface="+mn-lt"/>
                    <a:cs typeface="Times New Roman"/>
                  </a:rPr>
                  <a:t>19</a:t>
                </a:r>
                <a:endParaRPr lang="en-US" sz="2400" baseline="30000" dirty="0">
                  <a:solidFill>
                    <a:schemeClr val="bg1"/>
                  </a:solidFill>
                  <a:latin typeface="+mn-lt"/>
                  <a:cs typeface="Times New Roman"/>
                </a:endParaRPr>
              </a:p>
            </p:txBody>
          </p:sp>
          <p:sp>
            <p:nvSpPr>
              <p:cNvPr id="52" name="TextBox 51"/>
              <p:cNvSpPr txBox="1"/>
              <p:nvPr/>
            </p:nvSpPr>
            <p:spPr>
              <a:xfrm>
                <a:off x="1118806" y="2465025"/>
                <a:ext cx="668773"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800" dirty="0" smtClean="0">
                    <a:solidFill>
                      <a:schemeClr val="bg1"/>
                    </a:solidFill>
                    <a:latin typeface="+mn-lt"/>
                    <a:cs typeface="Times New Roman"/>
                  </a:rPr>
                  <a:t>10</a:t>
                </a:r>
                <a:r>
                  <a:rPr lang="en-US" sz="2400" baseline="30000" dirty="0" smtClean="0">
                    <a:solidFill>
                      <a:schemeClr val="bg1"/>
                    </a:solidFill>
                    <a:latin typeface="+mn-lt"/>
                    <a:cs typeface="Times New Roman"/>
                  </a:rPr>
                  <a:t>20</a:t>
                </a:r>
                <a:endParaRPr lang="en-US" sz="2400" baseline="30000" dirty="0">
                  <a:solidFill>
                    <a:schemeClr val="bg1"/>
                  </a:solidFill>
                  <a:latin typeface="+mn-lt"/>
                  <a:cs typeface="Times New Roman"/>
                </a:endParaRPr>
              </a:p>
            </p:txBody>
          </p:sp>
          <p:sp>
            <p:nvSpPr>
              <p:cNvPr id="53" name="TextBox 52"/>
              <p:cNvSpPr txBox="1"/>
              <p:nvPr/>
            </p:nvSpPr>
            <p:spPr>
              <a:xfrm>
                <a:off x="1120194" y="2157383"/>
                <a:ext cx="668773"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800" dirty="0" smtClean="0">
                    <a:solidFill>
                      <a:schemeClr val="bg1"/>
                    </a:solidFill>
                    <a:latin typeface="+mn-lt"/>
                    <a:cs typeface="Times New Roman"/>
                  </a:rPr>
                  <a:t>10</a:t>
                </a:r>
                <a:r>
                  <a:rPr lang="en-US" sz="2400" baseline="30000" dirty="0" smtClean="0">
                    <a:solidFill>
                      <a:schemeClr val="bg1"/>
                    </a:solidFill>
                    <a:latin typeface="+mn-lt"/>
                    <a:cs typeface="Times New Roman"/>
                  </a:rPr>
                  <a:t>21</a:t>
                </a:r>
                <a:endParaRPr lang="en-US" sz="2400" baseline="30000" dirty="0">
                  <a:solidFill>
                    <a:schemeClr val="bg1"/>
                  </a:solidFill>
                  <a:latin typeface="+mn-lt"/>
                  <a:cs typeface="Times New Roman"/>
                </a:endParaRPr>
              </a:p>
            </p:txBody>
          </p:sp>
          <p:sp>
            <p:nvSpPr>
              <p:cNvPr id="54" name="TextBox 53"/>
              <p:cNvSpPr txBox="1"/>
              <p:nvPr/>
            </p:nvSpPr>
            <p:spPr>
              <a:xfrm>
                <a:off x="1129553" y="4051466"/>
                <a:ext cx="668773"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800" dirty="0" smtClean="0">
                    <a:solidFill>
                      <a:schemeClr val="bg1"/>
                    </a:solidFill>
                    <a:latin typeface="+mn-lt"/>
                    <a:cs typeface="Times New Roman"/>
                  </a:rPr>
                  <a:t>10</a:t>
                </a:r>
                <a:r>
                  <a:rPr lang="en-US" sz="2400" baseline="30000" dirty="0" smtClean="0">
                    <a:solidFill>
                      <a:schemeClr val="bg1"/>
                    </a:solidFill>
                    <a:latin typeface="+mn-lt"/>
                    <a:cs typeface="Times New Roman"/>
                  </a:rPr>
                  <a:t>15</a:t>
                </a:r>
                <a:endParaRPr lang="en-US" sz="2400" baseline="30000" dirty="0">
                  <a:solidFill>
                    <a:schemeClr val="bg1"/>
                  </a:solidFill>
                  <a:latin typeface="+mn-lt"/>
                  <a:cs typeface="Times New Roman"/>
                </a:endParaRPr>
              </a:p>
            </p:txBody>
          </p:sp>
        </p:grpSp>
        <p:sp>
          <p:nvSpPr>
            <p:cNvPr id="39" name="Rectangle 38"/>
            <p:cNvSpPr/>
            <p:nvPr/>
          </p:nvSpPr>
          <p:spPr>
            <a:xfrm>
              <a:off x="3347864" y="4509120"/>
              <a:ext cx="393056" cy="307777"/>
            </a:xfrm>
            <a:prstGeom prst="rect">
              <a:avLst/>
            </a:prstGeom>
            <a:effectLst>
              <a:outerShdw blurRad="50800" dist="38100" dir="2700000" algn="tl" rotWithShape="0">
                <a:prstClr val="black">
                  <a:alpha val="40000"/>
                </a:prstClr>
              </a:outerShdw>
            </a:effectLst>
          </p:spPr>
          <p:txBody>
            <a:bodyPr wrap="none">
              <a:spAutoFit/>
            </a:bodyPr>
            <a:lstStyle/>
            <a:p>
              <a:r>
                <a:rPr lang="en-US" sz="1400" dirty="0" smtClean="0">
                  <a:solidFill>
                    <a:schemeClr val="bg1"/>
                  </a:solidFill>
                  <a:latin typeface="+mn-lt"/>
                  <a:ea typeface="Lucida Grande"/>
                  <a:cs typeface="Times New Roman"/>
                </a:rPr>
                <a:t>-</a:t>
              </a:r>
              <a:r>
                <a:rPr lang="en-US" sz="1400" dirty="0" smtClean="0">
                  <a:solidFill>
                    <a:schemeClr val="bg1"/>
                  </a:solidFill>
                  <a:cs typeface="Times New Roman"/>
                </a:rPr>
                <a:t>½</a:t>
              </a:r>
              <a:endParaRPr lang="en-US" sz="1400" dirty="0">
                <a:solidFill>
                  <a:schemeClr val="bg1"/>
                </a:solidFill>
                <a:latin typeface="+mn-lt"/>
                <a:cs typeface="Times New Roman"/>
              </a:endParaRPr>
            </a:p>
          </p:txBody>
        </p:sp>
        <p:grpSp>
          <p:nvGrpSpPr>
            <p:cNvPr id="40" name="Group 72"/>
            <p:cNvGrpSpPr/>
            <p:nvPr/>
          </p:nvGrpSpPr>
          <p:grpSpPr>
            <a:xfrm>
              <a:off x="683568" y="4349181"/>
              <a:ext cx="3246549" cy="477589"/>
              <a:chOff x="611560" y="4349181"/>
              <a:chExt cx="3246549" cy="477589"/>
            </a:xfrm>
          </p:grpSpPr>
          <p:sp>
            <p:nvSpPr>
              <p:cNvPr id="42" name="TextBox 41"/>
              <p:cNvSpPr txBox="1"/>
              <p:nvPr/>
            </p:nvSpPr>
            <p:spPr>
              <a:xfrm>
                <a:off x="611560" y="4365105"/>
                <a:ext cx="631531"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solidFill>
                      <a:schemeClr val="bg1"/>
                    </a:solidFill>
                    <a:latin typeface="+mn-lt"/>
                    <a:cs typeface="Times New Roman"/>
                  </a:rPr>
                  <a:t>-8</a:t>
                </a:r>
                <a:endParaRPr lang="en-US" sz="2400" dirty="0">
                  <a:solidFill>
                    <a:schemeClr val="bg1"/>
                  </a:solidFill>
                  <a:latin typeface="+mn-lt"/>
                  <a:cs typeface="Times New Roman"/>
                </a:endParaRPr>
              </a:p>
            </p:txBody>
          </p:sp>
          <p:sp>
            <p:nvSpPr>
              <p:cNvPr id="43" name="TextBox 42"/>
              <p:cNvSpPr txBox="1"/>
              <p:nvPr/>
            </p:nvSpPr>
            <p:spPr>
              <a:xfrm>
                <a:off x="1331640" y="4365105"/>
                <a:ext cx="618424"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solidFill>
                      <a:schemeClr val="bg1"/>
                    </a:solidFill>
                    <a:latin typeface="+mn-lt"/>
                    <a:cs typeface="Times New Roman"/>
                  </a:rPr>
                  <a:t>-6</a:t>
                </a:r>
                <a:endParaRPr lang="en-US" sz="2400" dirty="0">
                  <a:solidFill>
                    <a:schemeClr val="bg1"/>
                  </a:solidFill>
                  <a:latin typeface="+mn-lt"/>
                  <a:cs typeface="Times New Roman"/>
                </a:endParaRPr>
              </a:p>
            </p:txBody>
          </p:sp>
          <p:sp>
            <p:nvSpPr>
              <p:cNvPr id="44" name="TextBox 43"/>
              <p:cNvSpPr txBox="1"/>
              <p:nvPr/>
            </p:nvSpPr>
            <p:spPr>
              <a:xfrm>
                <a:off x="2123728" y="4365105"/>
                <a:ext cx="662569"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solidFill>
                      <a:schemeClr val="bg1"/>
                    </a:solidFill>
                    <a:latin typeface="+mn-lt"/>
                    <a:cs typeface="Times New Roman"/>
                  </a:rPr>
                  <a:t>-4</a:t>
                </a:r>
                <a:endParaRPr lang="en-US" sz="2400" dirty="0">
                  <a:solidFill>
                    <a:schemeClr val="bg1"/>
                  </a:solidFill>
                  <a:latin typeface="+mn-lt"/>
                  <a:cs typeface="Times New Roman"/>
                </a:endParaRPr>
              </a:p>
            </p:txBody>
          </p:sp>
          <p:sp>
            <p:nvSpPr>
              <p:cNvPr id="45" name="TextBox 44"/>
              <p:cNvSpPr txBox="1"/>
              <p:nvPr/>
            </p:nvSpPr>
            <p:spPr>
              <a:xfrm>
                <a:off x="2771800" y="4365105"/>
                <a:ext cx="514089"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smtClean="0">
                    <a:solidFill>
                      <a:schemeClr val="bg1"/>
                    </a:solidFill>
                    <a:latin typeface="+mn-lt"/>
                    <a:cs typeface="Times New Roman"/>
                  </a:rPr>
                  <a:t>-2</a:t>
                </a:r>
                <a:endParaRPr lang="en-US" sz="2400" dirty="0">
                  <a:solidFill>
                    <a:schemeClr val="bg1"/>
                  </a:solidFill>
                  <a:latin typeface="+mn-lt"/>
                  <a:cs typeface="Times New Roman"/>
                </a:endParaRPr>
              </a:p>
            </p:txBody>
          </p:sp>
          <p:sp>
            <p:nvSpPr>
              <p:cNvPr id="46" name="TextBox 45"/>
              <p:cNvSpPr txBox="1"/>
              <p:nvPr/>
            </p:nvSpPr>
            <p:spPr>
              <a:xfrm>
                <a:off x="3116685" y="4349181"/>
                <a:ext cx="432048"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800" dirty="0" smtClean="0">
                    <a:solidFill>
                      <a:schemeClr val="bg1"/>
                    </a:solidFill>
                    <a:latin typeface="+mn-lt"/>
                    <a:cs typeface="Times New Roman"/>
                  </a:rPr>
                  <a:t>-1</a:t>
                </a:r>
                <a:endParaRPr lang="en-US" sz="1800" dirty="0">
                  <a:solidFill>
                    <a:schemeClr val="bg1"/>
                  </a:solidFill>
                  <a:latin typeface="+mn-lt"/>
                  <a:cs typeface="Times New Roman"/>
                </a:endParaRPr>
              </a:p>
            </p:txBody>
          </p:sp>
          <p:sp>
            <p:nvSpPr>
              <p:cNvPr id="47" name="Rectangle 46"/>
              <p:cNvSpPr/>
              <p:nvPr/>
            </p:nvSpPr>
            <p:spPr>
              <a:xfrm>
                <a:off x="3394521" y="4377508"/>
                <a:ext cx="463588" cy="246221"/>
              </a:xfrm>
              <a:prstGeom prst="rect">
                <a:avLst/>
              </a:prstGeom>
              <a:effectLst>
                <a:outerShdw blurRad="50800" dist="38100" dir="2700000" algn="tl" rotWithShape="0">
                  <a:prstClr val="black">
                    <a:alpha val="40000"/>
                  </a:prstClr>
                </a:outerShdw>
              </a:effectLst>
            </p:spPr>
            <p:txBody>
              <a:bodyPr wrap="none">
                <a:spAutoFit/>
              </a:bodyPr>
              <a:lstStyle/>
              <a:p>
                <a:r>
                  <a:rPr lang="en-US" sz="1000" dirty="0" smtClean="0">
                    <a:solidFill>
                      <a:schemeClr val="bg1"/>
                    </a:solidFill>
                    <a:latin typeface="+mn-lt"/>
                    <a:ea typeface="Lucida Grande"/>
                    <a:cs typeface="Times New Roman"/>
                  </a:rPr>
                  <a:t>-</a:t>
                </a:r>
                <a:r>
                  <a:rPr lang="en-US" sz="1000" dirty="0" smtClean="0">
                    <a:solidFill>
                      <a:schemeClr val="bg1"/>
                    </a:solidFill>
                    <a:ea typeface="Lucida Grande"/>
                    <a:cs typeface="Times New Roman"/>
                  </a:rPr>
                  <a:t>¼</a:t>
                </a:r>
                <a:r>
                  <a:rPr lang="en-US" sz="1000" dirty="0" smtClean="0">
                    <a:solidFill>
                      <a:schemeClr val="bg1"/>
                    </a:solidFill>
                    <a:latin typeface="+mn-lt"/>
                    <a:ea typeface="Lucida Grande"/>
                    <a:cs typeface="Times New Roman"/>
                  </a:rPr>
                  <a:t>…</a:t>
                </a:r>
                <a:endParaRPr lang="en-US" sz="1000" dirty="0">
                  <a:solidFill>
                    <a:schemeClr val="bg1"/>
                  </a:solidFill>
                  <a:latin typeface="+mn-lt"/>
                  <a:cs typeface="Times New Roman"/>
                </a:endParaRPr>
              </a:p>
            </p:txBody>
          </p:sp>
        </p:grpSp>
        <p:cxnSp>
          <p:nvCxnSpPr>
            <p:cNvPr id="41" name="Straight Connector 40"/>
            <p:cNvCxnSpPr/>
            <p:nvPr/>
          </p:nvCxnSpPr>
          <p:spPr>
            <a:xfrm>
              <a:off x="1077970" y="4197396"/>
              <a:ext cx="88815" cy="0"/>
            </a:xfrm>
            <a:prstGeom prst="line">
              <a:avLst/>
            </a:prstGeom>
            <a:ln w="28575" cmpd="sng"/>
          </p:spPr>
          <p:style>
            <a:lnRef idx="2">
              <a:schemeClr val="accent1"/>
            </a:lnRef>
            <a:fillRef idx="0">
              <a:schemeClr val="accent1"/>
            </a:fillRef>
            <a:effectRef idx="1">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115888"/>
            <a:ext cx="8782050" cy="648816"/>
          </a:xfrm>
        </p:spPr>
        <p:txBody>
          <a:bodyPr/>
          <a:lstStyle/>
          <a:p>
            <a:r>
              <a:rPr lang="en-US" sz="4000" dirty="0" smtClean="0"/>
              <a:t>Acceleration of Doubling Patterns</a:t>
            </a:r>
            <a:endParaRPr lang="en-US" sz="4000" dirty="0"/>
          </a:p>
        </p:txBody>
      </p:sp>
      <p:grpSp>
        <p:nvGrpSpPr>
          <p:cNvPr id="76" name="Group 75"/>
          <p:cNvGrpSpPr/>
          <p:nvPr/>
        </p:nvGrpSpPr>
        <p:grpSpPr>
          <a:xfrm>
            <a:off x="467545" y="1052736"/>
            <a:ext cx="8772003" cy="5688632"/>
            <a:chOff x="1815174" y="1725358"/>
            <a:chExt cx="6272210" cy="4084942"/>
          </a:xfrm>
        </p:grpSpPr>
        <p:sp>
          <p:nvSpPr>
            <p:cNvPr id="77" name="Rounded Rectangle 76"/>
            <p:cNvSpPr/>
            <p:nvPr/>
          </p:nvSpPr>
          <p:spPr>
            <a:xfrm>
              <a:off x="6397007" y="2128282"/>
              <a:ext cx="621730" cy="3115375"/>
            </a:xfrm>
            <a:prstGeom prst="roundRect">
              <a:avLst>
                <a:gd name="adj" fmla="val 0"/>
              </a:avLst>
            </a:prstGeom>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400" b="1">
                <a:solidFill>
                  <a:schemeClr val="bg1"/>
                </a:solidFill>
                <a:latin typeface="Arial"/>
                <a:cs typeface="Arial"/>
              </a:endParaRPr>
            </a:p>
          </p:txBody>
        </p:sp>
        <p:sp>
          <p:nvSpPr>
            <p:cNvPr id="78" name="Rounded Rectangle 77"/>
            <p:cNvSpPr/>
            <p:nvPr/>
          </p:nvSpPr>
          <p:spPr>
            <a:xfrm>
              <a:off x="5073978" y="2128187"/>
              <a:ext cx="757078" cy="3115375"/>
            </a:xfrm>
            <a:prstGeom prst="roundRect">
              <a:avLst>
                <a:gd name="adj" fmla="val 0"/>
              </a:avLst>
            </a:prstGeom>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b="1">
                <a:solidFill>
                  <a:schemeClr val="bg1"/>
                </a:solidFill>
                <a:latin typeface="Arial"/>
                <a:cs typeface="Arial"/>
              </a:endParaRPr>
            </a:p>
          </p:txBody>
        </p:sp>
        <p:sp>
          <p:nvSpPr>
            <p:cNvPr id="79" name="Rounded Rectangle 78"/>
            <p:cNvSpPr/>
            <p:nvPr/>
          </p:nvSpPr>
          <p:spPr>
            <a:xfrm>
              <a:off x="5831057" y="2128282"/>
              <a:ext cx="565950" cy="3115375"/>
            </a:xfrm>
            <a:prstGeom prst="roundRect">
              <a:avLst>
                <a:gd name="adj" fmla="val 0"/>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b="1">
                <a:solidFill>
                  <a:schemeClr val="bg1"/>
                </a:solidFill>
                <a:latin typeface="Arial"/>
                <a:cs typeface="Arial"/>
              </a:endParaRPr>
            </a:p>
          </p:txBody>
        </p:sp>
        <p:sp>
          <p:nvSpPr>
            <p:cNvPr id="80" name="Rounded Rectangle 79"/>
            <p:cNvSpPr/>
            <p:nvPr/>
          </p:nvSpPr>
          <p:spPr>
            <a:xfrm>
              <a:off x="3917010" y="2128187"/>
              <a:ext cx="1156968" cy="3115375"/>
            </a:xfrm>
            <a:prstGeom prst="roundRect">
              <a:avLst>
                <a:gd name="adj" fmla="val 0"/>
              </a:avLst>
            </a:prstGeom>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b="1">
                <a:solidFill>
                  <a:srgbClr val="06054C"/>
                </a:solidFill>
                <a:latin typeface="Arial"/>
                <a:cs typeface="Arial"/>
              </a:endParaRPr>
            </a:p>
          </p:txBody>
        </p:sp>
        <p:sp>
          <p:nvSpPr>
            <p:cNvPr id="81" name="Rounded Rectangle 80"/>
            <p:cNvSpPr/>
            <p:nvPr/>
          </p:nvSpPr>
          <p:spPr>
            <a:xfrm>
              <a:off x="2205890" y="2128187"/>
              <a:ext cx="1711119" cy="3115375"/>
            </a:xfrm>
            <a:prstGeom prst="roundRect">
              <a:avLst>
                <a:gd name="adj" fmla="val 924"/>
              </a:avLst>
            </a:prstGeom>
            <a:gradFill>
              <a:gsLst>
                <a:gs pos="0">
                  <a:schemeClr val="accent1">
                    <a:tint val="50000"/>
                    <a:satMod val="300000"/>
                  </a:schemeClr>
                </a:gs>
                <a:gs pos="79000">
                  <a:schemeClr val="accent1">
                    <a:tint val="37000"/>
                    <a:satMod val="300000"/>
                  </a:schemeClr>
                </a:gs>
                <a:gs pos="100000">
                  <a:schemeClr val="accent1">
                    <a:tint val="15000"/>
                    <a:satMod val="350000"/>
                    <a:alpha val="0"/>
                  </a:schemeClr>
                </a:gs>
              </a:gsLst>
              <a:lin ang="10800000" scaled="0"/>
            </a:gra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b="1">
                <a:solidFill>
                  <a:schemeClr val="bg1"/>
                </a:solidFill>
                <a:latin typeface="Arial"/>
                <a:cs typeface="Arial"/>
              </a:endParaRPr>
            </a:p>
          </p:txBody>
        </p:sp>
        <p:cxnSp>
          <p:nvCxnSpPr>
            <p:cNvPr id="82" name="Straight Arrow Connector 81"/>
            <p:cNvCxnSpPr/>
            <p:nvPr/>
          </p:nvCxnSpPr>
          <p:spPr>
            <a:xfrm flipV="1">
              <a:off x="2167856" y="2115942"/>
              <a:ext cx="0" cy="3174764"/>
            </a:xfrm>
            <a:prstGeom prst="straightConnector1">
              <a:avLst/>
            </a:prstGeom>
            <a:ln w="38100" cmpd="sng">
              <a:headEnd type="none"/>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2167856" y="5290706"/>
              <a:ext cx="5182664" cy="0"/>
            </a:xfrm>
            <a:prstGeom prst="straightConnector1">
              <a:avLst/>
            </a:prstGeom>
            <a:ln w="38100" cmpd="sng">
              <a:headEnd type="none"/>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4" name="Freeform 83"/>
            <p:cNvSpPr/>
            <p:nvPr/>
          </p:nvSpPr>
          <p:spPr>
            <a:xfrm>
              <a:off x="2325304" y="2425602"/>
              <a:ext cx="4905019" cy="2681440"/>
            </a:xfrm>
            <a:custGeom>
              <a:avLst/>
              <a:gdLst>
                <a:gd name="connsiteX0" fmla="*/ 0 w 4233683"/>
                <a:gd name="connsiteY0" fmla="*/ 3129470 h 3129470"/>
                <a:gd name="connsiteX1" fmla="*/ 60481 w 4233683"/>
                <a:gd name="connsiteY1" fmla="*/ 3129470 h 3129470"/>
                <a:gd name="connsiteX2" fmla="*/ 2131961 w 4233683"/>
                <a:gd name="connsiteY2" fmla="*/ 2887579 h 3129470"/>
                <a:gd name="connsiteX3" fmla="*/ 3613751 w 4233683"/>
                <a:gd name="connsiteY3" fmla="*/ 1965368 h 3129470"/>
                <a:gd name="connsiteX4" fmla="*/ 4233683 w 4233683"/>
                <a:gd name="connsiteY4" fmla="*/ 0 h 3129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683" h="3129470">
                  <a:moveTo>
                    <a:pt x="0" y="3129470"/>
                  </a:moveTo>
                  <a:lnTo>
                    <a:pt x="60481" y="3129470"/>
                  </a:lnTo>
                  <a:cubicBezTo>
                    <a:pt x="415808" y="3089155"/>
                    <a:pt x="1539749" y="3081596"/>
                    <a:pt x="2131961" y="2887579"/>
                  </a:cubicBezTo>
                  <a:cubicBezTo>
                    <a:pt x="2724173" y="2693562"/>
                    <a:pt x="3263464" y="2446631"/>
                    <a:pt x="3613751" y="1965368"/>
                  </a:cubicBezTo>
                  <a:cubicBezTo>
                    <a:pt x="3964038" y="1484105"/>
                    <a:pt x="4130361" y="375436"/>
                    <a:pt x="4233683" y="0"/>
                  </a:cubicBezTo>
                </a:path>
              </a:pathLst>
            </a:custGeom>
            <a:ln w="57150" cap="flat" cmpd="sng">
              <a:gradFill flip="none" rotWithShape="1">
                <a:gsLst>
                  <a:gs pos="0">
                    <a:srgbClr val="0000FF"/>
                  </a:gs>
                  <a:gs pos="100000">
                    <a:srgbClr val="FF0000"/>
                  </a:gs>
                </a:gsLst>
                <a:lin ang="0" scaled="1"/>
                <a:tileRect/>
              </a:gradFill>
              <a:tailEnd type="non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b="1">
                <a:solidFill>
                  <a:schemeClr val="bg1"/>
                </a:solidFill>
                <a:latin typeface="Arial"/>
                <a:cs typeface="Arial"/>
              </a:endParaRPr>
            </a:p>
          </p:txBody>
        </p:sp>
        <p:sp>
          <p:nvSpPr>
            <p:cNvPr id="85" name="TextBox 84"/>
            <p:cNvSpPr txBox="1"/>
            <p:nvPr/>
          </p:nvSpPr>
          <p:spPr>
            <a:xfrm>
              <a:off x="1815174" y="2190731"/>
              <a:ext cx="369715" cy="3149779"/>
            </a:xfrm>
            <a:prstGeom prst="rect">
              <a:avLst/>
            </a:prstGeom>
            <a:noFill/>
            <a:effectLst>
              <a:outerShdw blurRad="50800" dist="38100" dir="2700000" algn="tl" rotWithShape="0">
                <a:prstClr val="black">
                  <a:alpha val="40000"/>
                </a:prstClr>
              </a:outerShdw>
            </a:effectLst>
          </p:spPr>
          <p:txBody>
            <a:bodyPr vert="vert270" wrap="square" rtlCol="0">
              <a:spAutoFit/>
            </a:bodyPr>
            <a:lstStyle/>
            <a:p>
              <a:pPr algn="r">
                <a:lnSpc>
                  <a:spcPct val="90000"/>
                </a:lnSpc>
              </a:pPr>
              <a:r>
                <a:rPr lang="en-US" sz="2400" b="1" i="1" dirty="0" smtClean="0">
                  <a:solidFill>
                    <a:srgbClr val="FFFFFF"/>
                  </a:solidFill>
                  <a:latin typeface="Arial"/>
                  <a:cs typeface="Arial"/>
                </a:rPr>
                <a:t>Size of Economy</a:t>
              </a:r>
              <a:endParaRPr lang="en-US" sz="2400" b="1" i="1" dirty="0">
                <a:solidFill>
                  <a:srgbClr val="FFFFFF"/>
                </a:solidFill>
                <a:latin typeface="Arial"/>
                <a:cs typeface="Arial"/>
              </a:endParaRPr>
            </a:p>
          </p:txBody>
        </p:sp>
        <p:sp>
          <p:nvSpPr>
            <p:cNvPr id="86" name="TextBox 85"/>
            <p:cNvSpPr txBox="1"/>
            <p:nvPr/>
          </p:nvSpPr>
          <p:spPr>
            <a:xfrm>
              <a:off x="6979059" y="4609971"/>
              <a:ext cx="1108325" cy="120032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b="1" i="1" dirty="0" smtClean="0">
                  <a:solidFill>
                    <a:schemeClr val="bg1"/>
                  </a:solidFill>
                  <a:latin typeface="Arial"/>
                  <a:cs typeface="Arial"/>
                </a:rPr>
                <a:t>time in years</a:t>
              </a:r>
            </a:p>
          </p:txBody>
        </p:sp>
        <p:sp>
          <p:nvSpPr>
            <p:cNvPr id="87" name="TextBox 86"/>
            <p:cNvSpPr txBox="1"/>
            <p:nvPr/>
          </p:nvSpPr>
          <p:spPr>
            <a:xfrm>
              <a:off x="5747373" y="2148321"/>
              <a:ext cx="660205" cy="3107981"/>
            </a:xfrm>
            <a:prstGeom prst="rect">
              <a:avLst/>
            </a:prstGeom>
            <a:noFill/>
            <a:effectLst>
              <a:outerShdw blurRad="50800" dist="38100" dir="2700000" algn="tl" rotWithShape="0">
                <a:prstClr val="black">
                  <a:alpha val="40000"/>
                </a:prstClr>
              </a:outerShdw>
            </a:effectLst>
          </p:spPr>
          <p:txBody>
            <a:bodyPr vert="vert270" wrap="square" rtlCol="0">
              <a:spAutoFit/>
            </a:bodyPr>
            <a:lstStyle/>
            <a:p>
              <a:r>
                <a:rPr lang="en-US" sz="2400" b="1" dirty="0" smtClean="0">
                  <a:solidFill>
                    <a:srgbClr val="06054C"/>
                  </a:solidFill>
                  <a:latin typeface="Arial"/>
                  <a:cs typeface="Arial"/>
                </a:rPr>
                <a:t>Computer-dominated</a:t>
              </a:r>
            </a:p>
            <a:p>
              <a:r>
                <a:rPr lang="en-US" sz="2400" b="1" dirty="0" smtClean="0">
                  <a:solidFill>
                    <a:srgbClr val="06054C"/>
                  </a:solidFill>
                  <a:latin typeface="Arial"/>
                  <a:cs typeface="Arial"/>
                </a:rPr>
                <a:t>Doubling every 1.5 years</a:t>
              </a:r>
              <a:endParaRPr lang="en-US" sz="2400" b="1" dirty="0">
                <a:solidFill>
                  <a:srgbClr val="06054C"/>
                </a:solidFill>
                <a:latin typeface="Arial"/>
                <a:cs typeface="Arial"/>
              </a:endParaRPr>
            </a:p>
          </p:txBody>
        </p:sp>
        <p:sp>
          <p:nvSpPr>
            <p:cNvPr id="88" name="TextBox 87"/>
            <p:cNvSpPr txBox="1"/>
            <p:nvPr/>
          </p:nvSpPr>
          <p:spPr>
            <a:xfrm>
              <a:off x="6353865" y="2148321"/>
              <a:ext cx="660205" cy="3107981"/>
            </a:xfrm>
            <a:prstGeom prst="rect">
              <a:avLst/>
            </a:prstGeom>
            <a:noFill/>
            <a:effectLst>
              <a:outerShdw blurRad="50800" dist="38100" dir="2700000" algn="tl" rotWithShape="0">
                <a:prstClr val="black">
                  <a:alpha val="40000"/>
                </a:prstClr>
              </a:outerShdw>
            </a:effectLst>
          </p:spPr>
          <p:txBody>
            <a:bodyPr vert="vert270" wrap="square" rtlCol="0">
              <a:spAutoFit/>
            </a:bodyPr>
            <a:lstStyle/>
            <a:p>
              <a:r>
                <a:rPr lang="en-US" sz="2400" b="1" dirty="0" smtClean="0">
                  <a:solidFill>
                    <a:srgbClr val="06054C"/>
                  </a:solidFill>
                  <a:latin typeface="Arial"/>
                  <a:cs typeface="Arial"/>
                </a:rPr>
                <a:t>Superhuman intelligence</a:t>
              </a:r>
            </a:p>
            <a:p>
              <a:r>
                <a:rPr lang="en-US" sz="2400" b="1" dirty="0" err="1" smtClean="0">
                  <a:solidFill>
                    <a:srgbClr val="06054C"/>
                  </a:solidFill>
                  <a:latin typeface="Arial"/>
                  <a:cs typeface="Arial"/>
                </a:rPr>
                <a:t>Dbl.Monthly</a:t>
              </a:r>
              <a:r>
                <a:rPr lang="en-US" sz="2400" b="1" dirty="0" smtClean="0">
                  <a:solidFill>
                    <a:srgbClr val="06054C"/>
                  </a:solidFill>
                  <a:latin typeface="Arial"/>
                  <a:cs typeface="Arial"/>
                </a:rPr>
                <a:t> (Hanson 2008)</a:t>
              </a:r>
              <a:endParaRPr lang="en-US" sz="2400" b="1" dirty="0">
                <a:solidFill>
                  <a:srgbClr val="06054C"/>
                </a:solidFill>
                <a:latin typeface="Arial"/>
                <a:cs typeface="Arial"/>
              </a:endParaRPr>
            </a:p>
          </p:txBody>
        </p:sp>
        <p:sp>
          <p:nvSpPr>
            <p:cNvPr id="89" name="TextBox 88"/>
            <p:cNvSpPr txBox="1"/>
            <p:nvPr/>
          </p:nvSpPr>
          <p:spPr>
            <a:xfrm>
              <a:off x="2766223" y="5270263"/>
              <a:ext cx="744114"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smtClean="0">
                  <a:solidFill>
                    <a:schemeClr val="bg1"/>
                  </a:solidFill>
                  <a:latin typeface="Arial"/>
                  <a:cs typeface="Arial"/>
                </a:rPr>
                <a:t>-10</a:t>
              </a:r>
              <a:r>
                <a:rPr lang="en-US" sz="2400" b="1" baseline="30000" dirty="0" smtClean="0">
                  <a:solidFill>
                    <a:schemeClr val="bg1"/>
                  </a:solidFill>
                  <a:latin typeface="Arial"/>
                  <a:cs typeface="Arial"/>
                </a:rPr>
                <a:t>6</a:t>
              </a:r>
              <a:endParaRPr lang="en-US" sz="2400" b="1" baseline="30000" dirty="0">
                <a:solidFill>
                  <a:schemeClr val="bg1"/>
                </a:solidFill>
                <a:latin typeface="Arial"/>
                <a:cs typeface="Arial"/>
              </a:endParaRPr>
            </a:p>
          </p:txBody>
        </p:sp>
        <p:sp>
          <p:nvSpPr>
            <p:cNvPr id="90" name="TextBox 89"/>
            <p:cNvSpPr txBox="1"/>
            <p:nvPr/>
          </p:nvSpPr>
          <p:spPr>
            <a:xfrm>
              <a:off x="6878100" y="5269893"/>
              <a:ext cx="71365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smtClean="0">
                  <a:solidFill>
                    <a:schemeClr val="bg1"/>
                  </a:solidFill>
                  <a:latin typeface="Arial"/>
                  <a:cs typeface="Arial"/>
                </a:rPr>
                <a:t>-</a:t>
              </a:r>
              <a:r>
                <a:rPr lang="en-US" sz="2400" b="1" baseline="30000" dirty="0" smtClean="0">
                  <a:solidFill>
                    <a:schemeClr val="bg1"/>
                  </a:solidFill>
                  <a:latin typeface="Arial"/>
                  <a:cs typeface="Arial"/>
                </a:rPr>
                <a:t>1</a:t>
              </a:r>
              <a:r>
                <a:rPr lang="en-US" sz="2400" b="1" dirty="0" smtClean="0">
                  <a:solidFill>
                    <a:schemeClr val="bg1"/>
                  </a:solidFill>
                  <a:latin typeface="Arial"/>
                  <a:cs typeface="Arial"/>
                </a:rPr>
                <a:t>/</a:t>
              </a:r>
              <a:r>
                <a:rPr lang="en-US" sz="2400" b="1" baseline="-25000" dirty="0" smtClean="0">
                  <a:solidFill>
                    <a:schemeClr val="bg1"/>
                  </a:solidFill>
                  <a:latin typeface="Arial"/>
                  <a:cs typeface="Arial"/>
                </a:rPr>
                <a:t>10</a:t>
              </a:r>
              <a:endParaRPr lang="en-US" sz="2400" b="1" baseline="-25000" dirty="0">
                <a:solidFill>
                  <a:schemeClr val="bg1"/>
                </a:solidFill>
                <a:latin typeface="Arial"/>
                <a:cs typeface="Arial"/>
              </a:endParaRPr>
            </a:p>
          </p:txBody>
        </p:sp>
        <p:sp>
          <p:nvSpPr>
            <p:cNvPr id="91" name="TextBox 90"/>
            <p:cNvSpPr txBox="1"/>
            <p:nvPr/>
          </p:nvSpPr>
          <p:spPr>
            <a:xfrm>
              <a:off x="6397007" y="5270700"/>
              <a:ext cx="630301"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smtClean="0">
                  <a:solidFill>
                    <a:schemeClr val="bg1"/>
                  </a:solidFill>
                  <a:latin typeface="Arial"/>
                  <a:cs typeface="Arial"/>
                </a:rPr>
                <a:t>-10</a:t>
              </a:r>
              <a:endParaRPr lang="en-US" sz="2400" b="1" baseline="30000" dirty="0">
                <a:solidFill>
                  <a:schemeClr val="bg1"/>
                </a:solidFill>
                <a:latin typeface="Arial"/>
                <a:cs typeface="Arial"/>
              </a:endParaRPr>
            </a:p>
          </p:txBody>
        </p:sp>
        <p:sp>
          <p:nvSpPr>
            <p:cNvPr id="92" name="TextBox 91"/>
            <p:cNvSpPr txBox="1"/>
            <p:nvPr/>
          </p:nvSpPr>
          <p:spPr>
            <a:xfrm>
              <a:off x="5831056" y="5269893"/>
              <a:ext cx="744114"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smtClean="0">
                  <a:solidFill>
                    <a:schemeClr val="bg1"/>
                  </a:solidFill>
                  <a:latin typeface="Arial"/>
                  <a:cs typeface="Arial"/>
                </a:rPr>
                <a:t>-10</a:t>
              </a:r>
              <a:r>
                <a:rPr lang="en-US" sz="2400" b="1" baseline="30000" dirty="0" smtClean="0">
                  <a:solidFill>
                    <a:schemeClr val="bg1"/>
                  </a:solidFill>
                  <a:latin typeface="Arial"/>
                  <a:cs typeface="Arial"/>
                </a:rPr>
                <a:t>1</a:t>
              </a:r>
              <a:endParaRPr lang="en-US" sz="2400" b="1" baseline="30000" dirty="0">
                <a:solidFill>
                  <a:schemeClr val="bg1"/>
                </a:solidFill>
                <a:latin typeface="Arial"/>
                <a:cs typeface="Arial"/>
              </a:endParaRPr>
            </a:p>
          </p:txBody>
        </p:sp>
        <p:sp>
          <p:nvSpPr>
            <p:cNvPr id="93" name="TextBox 92"/>
            <p:cNvSpPr txBox="1"/>
            <p:nvPr/>
          </p:nvSpPr>
          <p:spPr>
            <a:xfrm>
              <a:off x="5297360" y="5269893"/>
              <a:ext cx="744114"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smtClean="0">
                  <a:solidFill>
                    <a:schemeClr val="bg1"/>
                  </a:solidFill>
                  <a:latin typeface="Arial"/>
                  <a:cs typeface="Arial"/>
                </a:rPr>
                <a:t>-10</a:t>
              </a:r>
              <a:r>
                <a:rPr lang="en-US" sz="2400" b="1" baseline="30000" dirty="0" smtClean="0">
                  <a:solidFill>
                    <a:schemeClr val="bg1"/>
                  </a:solidFill>
                  <a:latin typeface="Arial"/>
                  <a:cs typeface="Arial"/>
                </a:rPr>
                <a:t>2</a:t>
              </a:r>
              <a:endParaRPr lang="en-US" sz="2400" b="1" baseline="30000" dirty="0">
                <a:solidFill>
                  <a:schemeClr val="bg1"/>
                </a:solidFill>
                <a:latin typeface="Arial"/>
                <a:cs typeface="Arial"/>
              </a:endParaRPr>
            </a:p>
          </p:txBody>
        </p:sp>
        <p:sp>
          <p:nvSpPr>
            <p:cNvPr id="94" name="TextBox 93"/>
            <p:cNvSpPr txBox="1"/>
            <p:nvPr/>
          </p:nvSpPr>
          <p:spPr>
            <a:xfrm>
              <a:off x="4123440" y="5269893"/>
              <a:ext cx="744114"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smtClean="0">
                  <a:solidFill>
                    <a:schemeClr val="bg1"/>
                  </a:solidFill>
                  <a:latin typeface="Arial"/>
                  <a:cs typeface="Arial"/>
                </a:rPr>
                <a:t>-10</a:t>
              </a:r>
              <a:r>
                <a:rPr lang="en-US" sz="2400" b="1" baseline="30000" dirty="0" smtClean="0">
                  <a:solidFill>
                    <a:schemeClr val="bg1"/>
                  </a:solidFill>
                  <a:latin typeface="Arial"/>
                  <a:cs typeface="Arial"/>
                </a:rPr>
                <a:t>4</a:t>
              </a:r>
              <a:endParaRPr lang="en-US" sz="2400" b="1" baseline="30000" dirty="0">
                <a:solidFill>
                  <a:schemeClr val="bg1"/>
                </a:solidFill>
                <a:latin typeface="Arial"/>
                <a:cs typeface="Arial"/>
              </a:endParaRPr>
            </a:p>
          </p:txBody>
        </p:sp>
        <p:sp>
          <p:nvSpPr>
            <p:cNvPr id="95" name="Explosion 1 94"/>
            <p:cNvSpPr/>
            <p:nvPr/>
          </p:nvSpPr>
          <p:spPr>
            <a:xfrm>
              <a:off x="7000883" y="2032246"/>
              <a:ext cx="663567" cy="760084"/>
            </a:xfrm>
            <a:prstGeom prst="irregularSeal1">
              <a:avLst/>
            </a:prstGeom>
            <a:solidFill>
              <a:srgbClr val="FF9900"/>
            </a:solidFill>
            <a:ln w="63500" cmpd="thickThin">
              <a:solidFill>
                <a:srgbClr val="FF0000"/>
              </a:solidFill>
              <a:miter lim="800000"/>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b="1">
                <a:solidFill>
                  <a:schemeClr val="bg1"/>
                </a:solidFill>
                <a:latin typeface="Arial"/>
                <a:cs typeface="Arial"/>
              </a:endParaRPr>
            </a:p>
          </p:txBody>
        </p:sp>
        <p:sp>
          <p:nvSpPr>
            <p:cNvPr id="96" name="TextBox 95"/>
            <p:cNvSpPr txBox="1"/>
            <p:nvPr/>
          </p:nvSpPr>
          <p:spPr>
            <a:xfrm>
              <a:off x="2515007" y="2128187"/>
              <a:ext cx="924287" cy="3095240"/>
            </a:xfrm>
            <a:prstGeom prst="rect">
              <a:avLst/>
            </a:prstGeom>
            <a:noFill/>
            <a:effectLst>
              <a:outerShdw blurRad="50800" dist="38100" dir="2700000" algn="tl" rotWithShape="0">
                <a:prstClr val="black">
                  <a:alpha val="40000"/>
                </a:prstClr>
              </a:outerShdw>
            </a:effectLst>
          </p:spPr>
          <p:txBody>
            <a:bodyPr vert="vert270" wrap="square" rtlCol="0">
              <a:spAutoFit/>
            </a:bodyPr>
            <a:lstStyle/>
            <a:p>
              <a:endParaRPr lang="en-US" sz="2400" b="1" dirty="0" smtClean="0">
                <a:solidFill>
                  <a:srgbClr val="06054C"/>
                </a:solidFill>
                <a:latin typeface="Arial"/>
                <a:cs typeface="Arial"/>
              </a:endParaRPr>
            </a:p>
            <a:p>
              <a:r>
                <a:rPr lang="en-US" sz="2400" b="1" dirty="0" smtClean="0">
                  <a:solidFill>
                    <a:srgbClr val="06054C"/>
                  </a:solidFill>
                  <a:latin typeface="Arial"/>
                  <a:cs typeface="Arial"/>
                </a:rPr>
                <a:t>Hunter-gather-stone-age era.</a:t>
              </a:r>
            </a:p>
            <a:p>
              <a:r>
                <a:rPr lang="en-US" sz="2400" b="1" dirty="0" smtClean="0">
                  <a:solidFill>
                    <a:srgbClr val="06054C"/>
                  </a:solidFill>
                  <a:latin typeface="Arial"/>
                  <a:cs typeface="Arial"/>
                </a:rPr>
                <a:t>Doubling every 250’000 yrs</a:t>
              </a:r>
              <a:endParaRPr lang="en-US" sz="2400" b="1" dirty="0">
                <a:solidFill>
                  <a:srgbClr val="06054C"/>
                </a:solidFill>
                <a:latin typeface="Arial"/>
                <a:cs typeface="Arial"/>
              </a:endParaRPr>
            </a:p>
          </p:txBody>
        </p:sp>
        <p:sp>
          <p:nvSpPr>
            <p:cNvPr id="97" name="TextBox 96"/>
            <p:cNvSpPr txBox="1"/>
            <p:nvPr/>
          </p:nvSpPr>
          <p:spPr>
            <a:xfrm>
              <a:off x="3984119" y="2148321"/>
              <a:ext cx="1661993" cy="3107981"/>
            </a:xfrm>
            <a:prstGeom prst="rect">
              <a:avLst/>
            </a:prstGeom>
            <a:noFill/>
            <a:effectLst>
              <a:outerShdw blurRad="50800" dist="38100" dir="2700000" algn="tl" rotWithShape="0">
                <a:prstClr val="black">
                  <a:alpha val="40000"/>
                </a:prstClr>
              </a:outerShdw>
            </a:effectLst>
          </p:spPr>
          <p:txBody>
            <a:bodyPr vert="vert270" wrap="square" rtlCol="0">
              <a:spAutoFit/>
            </a:bodyPr>
            <a:lstStyle/>
            <a:p>
              <a:r>
                <a:rPr lang="en-US" sz="2400" b="1" dirty="0" smtClean="0">
                  <a:solidFill>
                    <a:srgbClr val="06054C"/>
                  </a:solidFill>
                  <a:latin typeface="Arial"/>
                  <a:cs typeface="Arial"/>
                </a:rPr>
                <a:t>Agricultural economy, farming.</a:t>
              </a:r>
            </a:p>
            <a:p>
              <a:r>
                <a:rPr lang="en-US" sz="2400" b="1" dirty="0" smtClean="0">
                  <a:solidFill>
                    <a:srgbClr val="06054C"/>
                  </a:solidFill>
                  <a:latin typeface="Arial"/>
                  <a:cs typeface="Arial"/>
                </a:rPr>
                <a:t>Doubling every 900 years</a:t>
              </a:r>
              <a:endParaRPr lang="en-US" sz="2400" b="1" dirty="0">
                <a:solidFill>
                  <a:srgbClr val="06054C"/>
                </a:solidFill>
                <a:latin typeface="Arial"/>
                <a:cs typeface="Arial"/>
              </a:endParaRPr>
            </a:p>
          </p:txBody>
        </p:sp>
        <p:sp>
          <p:nvSpPr>
            <p:cNvPr id="98" name="TextBox 97"/>
            <p:cNvSpPr txBox="1"/>
            <p:nvPr/>
          </p:nvSpPr>
          <p:spPr>
            <a:xfrm>
              <a:off x="5010507" y="2148321"/>
              <a:ext cx="1292662" cy="3095240"/>
            </a:xfrm>
            <a:prstGeom prst="rect">
              <a:avLst/>
            </a:prstGeom>
            <a:noFill/>
            <a:effectLst>
              <a:outerShdw blurRad="50800" dist="38100" dir="2700000" algn="tl" rotWithShape="0">
                <a:prstClr val="black">
                  <a:alpha val="40000"/>
                </a:prstClr>
              </a:outerShdw>
            </a:effectLst>
          </p:spPr>
          <p:txBody>
            <a:bodyPr vert="vert270" wrap="square" rtlCol="0">
              <a:spAutoFit/>
            </a:bodyPr>
            <a:lstStyle/>
            <a:p>
              <a:r>
                <a:rPr lang="en-US" sz="2400" b="1" dirty="0" smtClean="0">
                  <a:solidFill>
                    <a:srgbClr val="06054C"/>
                  </a:solidFill>
                  <a:latin typeface="Arial"/>
                  <a:cs typeface="Arial"/>
                </a:rPr>
                <a:t>Industrial revolution</a:t>
              </a:r>
            </a:p>
            <a:p>
              <a:r>
                <a:rPr lang="en-US" sz="2400" b="1" dirty="0" smtClean="0">
                  <a:solidFill>
                    <a:srgbClr val="06054C"/>
                  </a:solidFill>
                  <a:latin typeface="Arial"/>
                  <a:cs typeface="Arial"/>
                </a:rPr>
                <a:t>Doubling every 15years</a:t>
              </a:r>
              <a:endParaRPr lang="en-US" sz="2400" b="1" dirty="0">
                <a:solidFill>
                  <a:srgbClr val="06054C"/>
                </a:solidFill>
                <a:latin typeface="Arial"/>
                <a:cs typeface="Arial"/>
              </a:endParaRPr>
            </a:p>
          </p:txBody>
        </p:sp>
        <p:sp>
          <p:nvSpPr>
            <p:cNvPr id="99" name="TextBox 98"/>
            <p:cNvSpPr txBox="1"/>
            <p:nvPr/>
          </p:nvSpPr>
          <p:spPr>
            <a:xfrm>
              <a:off x="1826206" y="1730513"/>
              <a:ext cx="1774845"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smtClean="0">
                  <a:solidFill>
                    <a:schemeClr val="bg1"/>
                  </a:solidFill>
                  <a:latin typeface="Arial"/>
                  <a:cs typeface="Arial"/>
                </a:rPr>
                <a:t>2.5 </a:t>
              </a:r>
              <a:r>
                <a:rPr lang="en-US" sz="2400" b="1" dirty="0" err="1" smtClean="0">
                  <a:solidFill>
                    <a:schemeClr val="bg1"/>
                  </a:solidFill>
                  <a:latin typeface="Arial"/>
                  <a:cs typeface="Arial"/>
                </a:rPr>
                <a:t>mio</a:t>
              </a:r>
              <a:r>
                <a:rPr lang="en-US" sz="2400" b="1" dirty="0" smtClean="0">
                  <a:solidFill>
                    <a:schemeClr val="bg1"/>
                  </a:solidFill>
                  <a:latin typeface="Arial"/>
                  <a:cs typeface="Arial"/>
                </a:rPr>
                <a:t> BC</a:t>
              </a:r>
              <a:endParaRPr lang="en-US" sz="2400" b="1" dirty="0">
                <a:solidFill>
                  <a:schemeClr val="bg1"/>
                </a:solidFill>
                <a:latin typeface="Arial"/>
                <a:cs typeface="Arial"/>
              </a:endParaRPr>
            </a:p>
          </p:txBody>
        </p:sp>
        <p:sp>
          <p:nvSpPr>
            <p:cNvPr id="100" name="TextBox 99"/>
            <p:cNvSpPr txBox="1"/>
            <p:nvPr/>
          </p:nvSpPr>
          <p:spPr>
            <a:xfrm>
              <a:off x="3310529" y="1726900"/>
              <a:ext cx="1657826"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smtClean="0">
                  <a:solidFill>
                    <a:schemeClr val="bg1"/>
                  </a:solidFill>
                  <a:latin typeface="Arial"/>
                  <a:cs typeface="Arial"/>
                </a:rPr>
                <a:t>10’000 BC</a:t>
              </a:r>
              <a:endParaRPr lang="en-US" sz="2400" b="1" dirty="0">
                <a:solidFill>
                  <a:schemeClr val="bg1"/>
                </a:solidFill>
                <a:latin typeface="Arial"/>
                <a:cs typeface="Arial"/>
              </a:endParaRPr>
            </a:p>
          </p:txBody>
        </p:sp>
        <p:sp>
          <p:nvSpPr>
            <p:cNvPr id="101" name="TextBox 100"/>
            <p:cNvSpPr txBox="1"/>
            <p:nvPr/>
          </p:nvSpPr>
          <p:spPr>
            <a:xfrm>
              <a:off x="4598750" y="1726900"/>
              <a:ext cx="1316386"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smtClean="0">
                  <a:solidFill>
                    <a:schemeClr val="bg1"/>
                  </a:solidFill>
                  <a:latin typeface="Arial"/>
                  <a:cs typeface="Arial"/>
                </a:rPr>
                <a:t>1800AD</a:t>
              </a:r>
              <a:endParaRPr lang="en-US" sz="2400" b="1" dirty="0">
                <a:solidFill>
                  <a:schemeClr val="bg1"/>
                </a:solidFill>
                <a:latin typeface="Arial"/>
                <a:cs typeface="Arial"/>
              </a:endParaRPr>
            </a:p>
          </p:txBody>
        </p:sp>
        <p:sp>
          <p:nvSpPr>
            <p:cNvPr id="102" name="TextBox 101"/>
            <p:cNvSpPr txBox="1"/>
            <p:nvPr/>
          </p:nvSpPr>
          <p:spPr>
            <a:xfrm>
              <a:off x="5481967" y="1726129"/>
              <a:ext cx="652410" cy="28731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000" b="1" dirty="0" smtClean="0">
                  <a:solidFill>
                    <a:schemeClr val="bg1"/>
                  </a:solidFill>
                  <a:latin typeface="Arial"/>
                  <a:cs typeface="Arial"/>
                </a:rPr>
                <a:t>2025?</a:t>
              </a:r>
              <a:endParaRPr lang="en-US" sz="2000" b="1" dirty="0">
                <a:solidFill>
                  <a:schemeClr val="bg1"/>
                </a:solidFill>
                <a:latin typeface="Arial"/>
                <a:cs typeface="Arial"/>
              </a:endParaRPr>
            </a:p>
          </p:txBody>
        </p:sp>
        <p:sp>
          <p:nvSpPr>
            <p:cNvPr id="103" name="TextBox 102"/>
            <p:cNvSpPr txBox="1"/>
            <p:nvPr/>
          </p:nvSpPr>
          <p:spPr>
            <a:xfrm>
              <a:off x="6047917" y="1725358"/>
              <a:ext cx="700550" cy="265213"/>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800" b="1" dirty="0" smtClean="0">
                  <a:solidFill>
                    <a:schemeClr val="bg1"/>
                  </a:solidFill>
                  <a:latin typeface="Arial"/>
                  <a:cs typeface="Arial"/>
                </a:rPr>
                <a:t>2040??</a:t>
              </a:r>
              <a:endParaRPr lang="en-US" sz="1800" b="1" dirty="0">
                <a:solidFill>
                  <a:schemeClr val="bg1"/>
                </a:solidFill>
                <a:latin typeface="Arial"/>
                <a:cs typeface="Arial"/>
              </a:endParaRPr>
            </a:p>
          </p:txBody>
        </p:sp>
        <p:sp>
          <p:nvSpPr>
            <p:cNvPr id="104" name="TextBox 103"/>
            <p:cNvSpPr txBox="1"/>
            <p:nvPr/>
          </p:nvSpPr>
          <p:spPr>
            <a:xfrm>
              <a:off x="4745001" y="5269893"/>
              <a:ext cx="744114"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smtClean="0">
                  <a:solidFill>
                    <a:schemeClr val="bg1"/>
                  </a:solidFill>
                  <a:latin typeface="Arial"/>
                  <a:cs typeface="Arial"/>
                </a:rPr>
                <a:t>-10</a:t>
              </a:r>
              <a:r>
                <a:rPr lang="en-US" sz="2400" b="1" baseline="30000" dirty="0" smtClean="0">
                  <a:solidFill>
                    <a:schemeClr val="bg1"/>
                  </a:solidFill>
                  <a:latin typeface="Arial"/>
                  <a:cs typeface="Arial"/>
                </a:rPr>
                <a:t>3</a:t>
              </a:r>
              <a:endParaRPr lang="en-US" sz="2400" b="1" baseline="30000" dirty="0">
                <a:solidFill>
                  <a:schemeClr val="bg1"/>
                </a:solidFill>
                <a:latin typeface="Arial"/>
                <a:cs typeface="Arial"/>
              </a:endParaRPr>
            </a:p>
          </p:txBody>
        </p:sp>
        <p:sp>
          <p:nvSpPr>
            <p:cNvPr id="105" name="TextBox 104"/>
            <p:cNvSpPr txBox="1"/>
            <p:nvPr/>
          </p:nvSpPr>
          <p:spPr>
            <a:xfrm>
              <a:off x="3456822" y="5270263"/>
              <a:ext cx="744114"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smtClean="0">
                  <a:solidFill>
                    <a:schemeClr val="bg1"/>
                  </a:solidFill>
                  <a:latin typeface="Arial"/>
                  <a:cs typeface="Arial"/>
                </a:rPr>
                <a:t>-10</a:t>
              </a:r>
              <a:r>
                <a:rPr lang="en-US" sz="2400" b="1" baseline="30000" dirty="0" smtClean="0">
                  <a:solidFill>
                    <a:schemeClr val="bg1"/>
                  </a:solidFill>
                  <a:latin typeface="Arial"/>
                  <a:cs typeface="Arial"/>
                </a:rPr>
                <a:t>5</a:t>
              </a:r>
              <a:endParaRPr lang="en-US" sz="2400" b="1" baseline="30000" dirty="0">
                <a:solidFill>
                  <a:schemeClr val="bg1"/>
                </a:solidFill>
                <a:latin typeface="Arial"/>
                <a:cs typeface="Arial"/>
              </a:endParaRPr>
            </a:p>
          </p:txBody>
        </p:sp>
        <p:sp>
          <p:nvSpPr>
            <p:cNvPr id="106" name="TextBox 105"/>
            <p:cNvSpPr txBox="1"/>
            <p:nvPr/>
          </p:nvSpPr>
          <p:spPr>
            <a:xfrm>
              <a:off x="2077501" y="5270700"/>
              <a:ext cx="813043"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smtClean="0">
                  <a:solidFill>
                    <a:schemeClr val="bg1"/>
                  </a:solidFill>
                  <a:latin typeface="Arial"/>
                  <a:cs typeface="Arial"/>
                </a:rPr>
                <a:t>-10</a:t>
              </a:r>
              <a:r>
                <a:rPr lang="en-US" sz="2400" b="1" baseline="30000" dirty="0" smtClean="0">
                  <a:solidFill>
                    <a:schemeClr val="bg1"/>
                  </a:solidFill>
                  <a:latin typeface="Arial"/>
                  <a:cs typeface="Arial"/>
                </a:rPr>
                <a:t>-7</a:t>
              </a:r>
              <a:endParaRPr lang="en-US" sz="2400" b="1" baseline="30000" dirty="0">
                <a:solidFill>
                  <a:schemeClr val="bg1"/>
                </a:solidFill>
                <a:latin typeface="Arial"/>
                <a:cs typeface="Arial"/>
              </a:endParaRPr>
            </a:p>
          </p:txBody>
        </p:sp>
        <p:sp>
          <p:nvSpPr>
            <p:cNvPr id="107" name="Oval 106"/>
            <p:cNvSpPr/>
            <p:nvPr/>
          </p:nvSpPr>
          <p:spPr>
            <a:xfrm>
              <a:off x="2457282" y="2077459"/>
              <a:ext cx="115449" cy="11544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8" name="Oval 107"/>
            <p:cNvSpPr/>
            <p:nvPr/>
          </p:nvSpPr>
          <p:spPr>
            <a:xfrm>
              <a:off x="3859285" y="2066611"/>
              <a:ext cx="115449" cy="11544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9" name="Oval 108"/>
            <p:cNvSpPr/>
            <p:nvPr/>
          </p:nvSpPr>
          <p:spPr>
            <a:xfrm>
              <a:off x="5016253" y="2077459"/>
              <a:ext cx="115449" cy="11544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0" name="Oval 109"/>
            <p:cNvSpPr/>
            <p:nvPr/>
          </p:nvSpPr>
          <p:spPr>
            <a:xfrm>
              <a:off x="5773331" y="2066611"/>
              <a:ext cx="115449" cy="11544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1" name="Oval 110"/>
            <p:cNvSpPr/>
            <p:nvPr/>
          </p:nvSpPr>
          <p:spPr>
            <a:xfrm>
              <a:off x="6339282" y="2066611"/>
              <a:ext cx="115449" cy="11544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2" name="TextBox 111"/>
            <p:cNvSpPr txBox="1"/>
            <p:nvPr/>
          </p:nvSpPr>
          <p:spPr>
            <a:xfrm>
              <a:off x="6963933" y="1725358"/>
              <a:ext cx="725766" cy="24311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1" dirty="0" smtClean="0">
                  <a:solidFill>
                    <a:schemeClr val="bg1"/>
                  </a:solidFill>
                  <a:latin typeface="Arial"/>
                  <a:cs typeface="Arial"/>
                </a:rPr>
                <a:t>2042???</a:t>
              </a:r>
              <a:endParaRPr lang="en-US" sz="1600" b="1" dirty="0">
                <a:solidFill>
                  <a:schemeClr val="bg1"/>
                </a:solidFill>
                <a:latin typeface="Arial"/>
                <a:cs typeface="Arial"/>
              </a:endParaRPr>
            </a:p>
          </p:txBody>
        </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Kurzweil05_The-6-Epochs-of-Evolution.jpg"/>
          <p:cNvPicPr>
            <a:picLocks noGrp="1" noChangeAspect="1"/>
          </p:cNvPicPr>
          <p:nvPr>
            <p:ph idx="1"/>
          </p:nvPr>
        </p:nvPicPr>
        <p:blipFill>
          <a:blip r:embed="rId3" cstate="print"/>
          <a:stretch>
            <a:fillRect/>
          </a:stretch>
        </p:blipFill>
        <p:spPr>
          <a:xfrm>
            <a:off x="477384" y="665411"/>
            <a:ext cx="8189231" cy="6379983"/>
          </a:xfrm>
        </p:spPr>
      </p:pic>
      <p:sp>
        <p:nvSpPr>
          <p:cNvPr id="2" name="Title 1"/>
          <p:cNvSpPr>
            <a:spLocks noGrp="1"/>
          </p:cNvSpPr>
          <p:nvPr>
            <p:ph type="title"/>
          </p:nvPr>
        </p:nvSpPr>
        <p:spPr>
          <a:xfrm>
            <a:off x="184150" y="115888"/>
            <a:ext cx="8782050" cy="720824"/>
          </a:xfrm>
        </p:spPr>
        <p:txBody>
          <a:bodyPr/>
          <a:lstStyle/>
          <a:p>
            <a:r>
              <a:rPr lang="en-US" dirty="0" smtClean="0"/>
              <a:t>Accelerating “Evolution”</a:t>
            </a:r>
            <a:endParaRPr lang="en-US" dirty="0"/>
          </a:p>
        </p:txBody>
      </p:sp>
      <p:sp>
        <p:nvSpPr>
          <p:cNvPr id="6" name="TextBox 5"/>
          <p:cNvSpPr txBox="1"/>
          <p:nvPr/>
        </p:nvSpPr>
        <p:spPr>
          <a:xfrm>
            <a:off x="6444208" y="6309320"/>
            <a:ext cx="2304256" cy="400110"/>
          </a:xfrm>
          <a:prstGeom prst="rect">
            <a:avLst/>
          </a:prstGeom>
          <a:noFill/>
        </p:spPr>
        <p:txBody>
          <a:bodyPr wrap="square" rtlCol="0">
            <a:spAutoFit/>
          </a:bodyPr>
          <a:lstStyle/>
          <a:p>
            <a:r>
              <a:rPr lang="en-US" sz="2000" dirty="0" smtClean="0">
                <a:solidFill>
                  <a:schemeClr val="bg1"/>
                </a:solidFill>
              </a:rPr>
              <a:t>Kurzweil (2005)</a:t>
            </a:r>
            <a:endParaRPr lang="en-US" sz="2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143000"/>
          </a:xfrm>
        </p:spPr>
        <p:txBody>
          <a:bodyPr/>
          <a:lstStyle/>
          <a:p>
            <a:r>
              <a:rPr lang="en-US" dirty="0" smtClean="0"/>
              <a:t>Obstacles Towards a Singularity</a:t>
            </a:r>
            <a:endParaRPr lang="en-US" dirty="0"/>
          </a:p>
        </p:txBody>
      </p:sp>
      <p:sp>
        <p:nvSpPr>
          <p:cNvPr id="3" name="Content Placeholder 2"/>
          <p:cNvSpPr>
            <a:spLocks noGrp="1"/>
          </p:cNvSpPr>
          <p:nvPr>
            <p:ph idx="1"/>
          </p:nvPr>
        </p:nvSpPr>
        <p:spPr>
          <a:xfrm>
            <a:off x="184150" y="1340768"/>
            <a:ext cx="8782050" cy="5544616"/>
          </a:xfrm>
        </p:spPr>
        <p:txBody>
          <a:bodyPr/>
          <a:lstStyle/>
          <a:p>
            <a:r>
              <a:rPr lang="en-US" sz="2400" dirty="0" smtClean="0">
                <a:solidFill>
                  <a:srgbClr val="FF9900"/>
                </a:solidFill>
              </a:rPr>
              <a:t>Structural obstacles: </a:t>
            </a:r>
            <a:r>
              <a:rPr lang="en-US" sz="2000" dirty="0" smtClean="0"/>
              <a:t>limits in intelligence space, failure to takeoff, diminishing returns, local maxima</a:t>
            </a:r>
          </a:p>
          <a:p>
            <a:r>
              <a:rPr lang="en-US" sz="2400" dirty="0" smtClean="0">
                <a:solidFill>
                  <a:srgbClr val="FF9900"/>
                </a:solidFill>
              </a:rPr>
              <a:t>Manifestation obstacles: </a:t>
            </a:r>
            <a:r>
              <a:rPr lang="en-US" sz="2000" dirty="0" smtClean="0"/>
              <a:t>disasters, disinclination, active prevention</a:t>
            </a:r>
          </a:p>
          <a:p>
            <a:r>
              <a:rPr lang="en-US" sz="2400" dirty="0" smtClean="0">
                <a:solidFill>
                  <a:srgbClr val="FF9900"/>
                </a:solidFill>
              </a:rPr>
              <a:t>Correlation obstacles: </a:t>
            </a:r>
            <a:r>
              <a:rPr lang="en-US" sz="2000" dirty="0" smtClean="0"/>
              <a:t>speed | technology </a:t>
            </a:r>
            <a:r>
              <a:rPr lang="en-US" sz="2000" dirty="0" smtClean="0">
                <a:sym typeface="Symbol"/>
              </a:rPr>
              <a:t></a:t>
            </a:r>
            <a:r>
              <a:rPr lang="en-US" sz="2000" dirty="0" smtClean="0"/>
              <a:t> intelligence, ...</a:t>
            </a:r>
          </a:p>
          <a:p>
            <a:r>
              <a:rPr lang="en-US" sz="2400" dirty="0" smtClean="0">
                <a:solidFill>
                  <a:srgbClr val="FF9900"/>
                </a:solidFill>
              </a:rPr>
              <a:t>Physical limits:</a:t>
            </a:r>
            <a:r>
              <a:rPr lang="en-US" sz="2400" dirty="0" smtClean="0"/>
              <a:t> </a:t>
            </a:r>
            <a:r>
              <a:rPr lang="en-US" sz="2000" dirty="0" err="1" smtClean="0"/>
              <a:t>Bremermann</a:t>
            </a:r>
            <a:r>
              <a:rPr lang="en-US" sz="2000" dirty="0" smtClean="0"/>
              <a:t> (1965)(quantum) limit: </a:t>
            </a:r>
            <a:r>
              <a:rPr lang="en-US" sz="2000" smtClean="0"/>
              <a:t>10</a:t>
            </a:r>
            <a:r>
              <a:rPr lang="en-US" sz="2000" baseline="30000" smtClean="0"/>
              <a:t>50</a:t>
            </a:r>
            <a:r>
              <a:rPr lang="en-US" sz="2000" smtClean="0"/>
              <a:t> bits/kg/s</a:t>
            </a:r>
            <a:r>
              <a:rPr lang="en-US" sz="2000" dirty="0" smtClean="0"/>
              <a:t/>
            </a:r>
            <a:br>
              <a:rPr lang="en-US" sz="2000" dirty="0" smtClean="0"/>
            </a:br>
            <a:r>
              <a:rPr lang="en-US" sz="2000" dirty="0" smtClean="0"/>
              <a:t>	</a:t>
            </a:r>
            <a:r>
              <a:rPr lang="en-US" sz="2000" dirty="0" err="1" smtClean="0"/>
              <a:t>Bekenstein</a:t>
            </a:r>
            <a:r>
              <a:rPr lang="en-US" sz="2000" dirty="0" smtClean="0"/>
              <a:t> (2003)(black hole) bound: 10</a:t>
            </a:r>
            <a:r>
              <a:rPr lang="en-US" sz="2000" baseline="30000" dirty="0" smtClean="0"/>
              <a:t>43</a:t>
            </a:r>
            <a:r>
              <a:rPr lang="en-US" sz="2000" dirty="0" smtClean="0"/>
              <a:t> bits/kg/m </a:t>
            </a:r>
            <a:r>
              <a:rPr lang="en-US" sz="1400" dirty="0" smtClean="0">
                <a:solidFill>
                  <a:schemeClr val="bg1">
                    <a:lumMod val="85000"/>
                  </a:schemeClr>
                </a:solidFill>
              </a:rPr>
              <a:t>or</a:t>
            </a:r>
            <a:r>
              <a:rPr lang="en-US" sz="2000" dirty="0" smtClean="0"/>
              <a:t> 10</a:t>
            </a:r>
            <a:r>
              <a:rPr lang="en-US" sz="2000" baseline="30000" dirty="0" smtClean="0"/>
              <a:t>69</a:t>
            </a:r>
            <a:r>
              <a:rPr lang="en-US" sz="2000" dirty="0" smtClean="0"/>
              <a:t> bits/m</a:t>
            </a:r>
            <a:r>
              <a:rPr lang="en-US" sz="2000" baseline="30000" dirty="0" smtClean="0"/>
              <a:t>2</a:t>
            </a:r>
            <a:r>
              <a:rPr lang="en-US" sz="2000" dirty="0" smtClean="0"/>
              <a:t> </a:t>
            </a:r>
          </a:p>
          <a:p>
            <a:r>
              <a:rPr lang="en-US" sz="2400" dirty="0" smtClean="0">
                <a:solidFill>
                  <a:srgbClr val="00FF00"/>
                </a:solidFill>
              </a:rPr>
              <a:t>But:</a:t>
            </a:r>
            <a:r>
              <a:rPr lang="en-US" sz="2400" dirty="0" smtClean="0"/>
              <a:t> </a:t>
            </a:r>
            <a:r>
              <a:rPr lang="en-US" sz="2000" dirty="0" smtClean="0"/>
              <a:t>converting our planet into computronium would still </a:t>
            </a:r>
            <a:br>
              <a:rPr lang="en-US" sz="2000" dirty="0" smtClean="0"/>
            </a:br>
            <a:r>
              <a:rPr lang="en-US" sz="2000" dirty="0" smtClean="0"/>
              <a:t>result in a vastly different </a:t>
            </a:r>
            <a:r>
              <a:rPr lang="en-US" sz="2000" dirty="0" err="1" smtClean="0"/>
              <a:t>vorld</a:t>
            </a:r>
            <a:r>
              <a:rPr lang="en-US" sz="2000" dirty="0" smtClean="0"/>
              <a:t>, which could be considered </a:t>
            </a:r>
            <a:br>
              <a:rPr lang="en-US" sz="2000" dirty="0" smtClean="0"/>
            </a:br>
            <a:r>
              <a:rPr lang="en-US" sz="2000" dirty="0" smtClean="0"/>
              <a:t>a reasonable approximation to a true singularity.</a:t>
            </a:r>
          </a:p>
          <a:p>
            <a:r>
              <a:rPr lang="en-US" sz="2400" dirty="0" err="1" smtClean="0">
                <a:solidFill>
                  <a:srgbClr val="FF9900"/>
                </a:solidFill>
              </a:rPr>
              <a:t>Hard&amp;Software</a:t>
            </a:r>
            <a:r>
              <a:rPr lang="en-US" sz="2400" dirty="0" smtClean="0">
                <a:solidFill>
                  <a:srgbClr val="FF9900"/>
                </a:solidFill>
              </a:rPr>
              <a:t> Engineering difficulties:</a:t>
            </a:r>
            <a:r>
              <a:rPr lang="en-US" sz="2400" dirty="0" smtClean="0"/>
              <a:t> </a:t>
            </a:r>
            <a:r>
              <a:rPr lang="en-US" sz="2000" dirty="0" smtClean="0"/>
              <a:t>many</a:t>
            </a:r>
          </a:p>
          <a:p>
            <a:r>
              <a:rPr lang="en-US" sz="2400" dirty="0" smtClean="0">
                <a:solidFill>
                  <a:srgbClr val="00FF00"/>
                </a:solidFill>
              </a:rPr>
              <a:t>But:</a:t>
            </a:r>
            <a:r>
              <a:rPr lang="en-US" sz="2400" dirty="0" smtClean="0"/>
              <a:t> </a:t>
            </a:r>
            <a:r>
              <a:rPr lang="en-US" sz="2000" dirty="0" smtClean="0"/>
              <a:t>Still one or more phase transitions a la Hanson may occur</a:t>
            </a:r>
            <a:r>
              <a:rPr lang="en-US" sz="2400" dirty="0" smtClean="0"/>
              <a:t>.</a:t>
            </a:r>
          </a:p>
          <a:p>
            <a:r>
              <a:rPr lang="en-US" sz="2400" dirty="0" smtClean="0">
                <a:solidFill>
                  <a:srgbClr val="FF9900"/>
                </a:solidFill>
              </a:rPr>
              <a:t>Disinclination to create it: </a:t>
            </a:r>
            <a:br>
              <a:rPr lang="en-US" sz="2400" dirty="0" smtClean="0">
                <a:solidFill>
                  <a:srgbClr val="FF9900"/>
                </a:solidFill>
              </a:rPr>
            </a:br>
            <a:r>
              <a:rPr lang="en-US" sz="2000" dirty="0" smtClean="0"/>
              <a:t>most (but not too) likely defeater of a singularity (Chalmers 2010)</a:t>
            </a:r>
          </a:p>
          <a:p>
            <a:endParaRPr lang="en-US" dirty="0"/>
          </a:p>
        </p:txBody>
      </p:sp>
      <p:pic>
        <p:nvPicPr>
          <p:cNvPr id="4" name="Picture 3" descr="[gickr.com]_1033124c-948f-3a54-653b-3171222745ce.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80312" y="3789040"/>
            <a:ext cx="1489820" cy="14401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115888"/>
            <a:ext cx="8782050" cy="648816"/>
          </a:xfrm>
        </p:spPr>
        <p:txBody>
          <a:bodyPr/>
          <a:lstStyle/>
          <a:p>
            <a:r>
              <a:rPr lang="en-US" dirty="0" smtClean="0"/>
              <a:t>Is the Singularity Negotiable</a:t>
            </a:r>
            <a:endParaRPr lang="en-US" dirty="0"/>
          </a:p>
        </p:txBody>
      </p:sp>
      <p:sp>
        <p:nvSpPr>
          <p:cNvPr id="3" name="Content Placeholder 2"/>
          <p:cNvSpPr>
            <a:spLocks noGrp="1"/>
          </p:cNvSpPr>
          <p:nvPr>
            <p:ph idx="1"/>
          </p:nvPr>
        </p:nvSpPr>
        <p:spPr>
          <a:xfrm>
            <a:off x="184150" y="764704"/>
            <a:ext cx="8782050" cy="5977409"/>
          </a:xfrm>
        </p:spPr>
        <p:txBody>
          <a:bodyPr/>
          <a:lstStyle/>
          <a:p>
            <a:r>
              <a:rPr lang="en-US" sz="2400" dirty="0" smtClean="0"/>
              <a:t>Appearance of </a:t>
            </a:r>
            <a:r>
              <a:rPr lang="en-US" sz="2400" dirty="0" smtClean="0">
                <a:solidFill>
                  <a:srgbClr val="FF9900"/>
                </a:solidFill>
              </a:rPr>
              <a:t>AI+</a:t>
            </a:r>
            <a:r>
              <a:rPr lang="en-US" sz="2400" dirty="0" smtClean="0"/>
              <a:t> = ignition of the detonation cord towards the Singularity </a:t>
            </a:r>
            <a:r>
              <a:rPr lang="en-US" sz="2400" dirty="0" smtClean="0">
                <a:solidFill>
                  <a:srgbClr val="FF9900"/>
                </a:solidFill>
              </a:rPr>
              <a:t>= point of no return</a:t>
            </a:r>
          </a:p>
          <a:p>
            <a:r>
              <a:rPr lang="en-US" sz="2400" dirty="0" smtClean="0"/>
              <a:t>Maybe </a:t>
            </a:r>
            <a:r>
              <a:rPr lang="en-US" sz="2400" dirty="0" smtClean="0">
                <a:solidFill>
                  <a:srgbClr val="FF9900"/>
                </a:solidFill>
              </a:rPr>
              <a:t>Singularity already now unavoidable?</a:t>
            </a:r>
          </a:p>
          <a:p>
            <a:r>
              <a:rPr lang="en-US" sz="2400" dirty="0" smtClean="0">
                <a:solidFill>
                  <a:srgbClr val="FF9900"/>
                </a:solidFill>
              </a:rPr>
              <a:t>Politic</a:t>
            </a:r>
            <a:r>
              <a:rPr lang="en-US" sz="2400" dirty="0" smtClean="0"/>
              <a:t>ally it is very difficult (but not impossible) to resist </a:t>
            </a:r>
            <a:r>
              <a:rPr lang="en-US" sz="2400" dirty="0" smtClean="0">
                <a:solidFill>
                  <a:srgbClr val="FF9900"/>
                </a:solidFill>
              </a:rPr>
              <a:t>technology</a:t>
            </a:r>
            <a:r>
              <a:rPr lang="en-US" sz="2400" dirty="0" smtClean="0"/>
              <a:t> or </a:t>
            </a:r>
            <a:r>
              <a:rPr lang="en-US" sz="2400" dirty="0" smtClean="0">
                <a:solidFill>
                  <a:srgbClr val="FF9900"/>
                </a:solidFill>
              </a:rPr>
              <a:t>market forces</a:t>
            </a:r>
          </a:p>
          <a:p>
            <a:pPr>
              <a:buFont typeface="Symbol" pitchFamily="18" charset="2"/>
              <a:buChar char="Þ"/>
            </a:pPr>
            <a:r>
              <a:rPr lang="en-US" sz="2400" dirty="0" smtClean="0"/>
              <a:t>it would be similarly </a:t>
            </a:r>
            <a:r>
              <a:rPr lang="en-US" sz="2400" dirty="0" smtClean="0">
                <a:solidFill>
                  <a:srgbClr val="FF9900"/>
                </a:solidFill>
              </a:rPr>
              <a:t>difficult to prevent AGI research</a:t>
            </a:r>
            <a:r>
              <a:rPr lang="en-US" sz="2400" dirty="0" smtClean="0"/>
              <a:t> and even more so to prevent the development of faster computers.</a:t>
            </a:r>
          </a:p>
          <a:p>
            <a:r>
              <a:rPr lang="en-US" sz="2400" dirty="0" smtClean="0"/>
              <a:t>Whether we are before, at, or beyond the point of no return is also </a:t>
            </a:r>
            <a:r>
              <a:rPr lang="en-US" sz="2400" dirty="0" smtClean="0">
                <a:solidFill>
                  <a:srgbClr val="FF9900"/>
                </a:solidFill>
              </a:rPr>
              <a:t>philosophically intricate</a:t>
            </a:r>
            <a:r>
              <a:rPr lang="en-US" sz="2400" dirty="0" smtClean="0"/>
              <a:t> as it depends on how much </a:t>
            </a:r>
            <a:r>
              <a:rPr lang="en-US" sz="2400" dirty="0" smtClean="0">
                <a:solidFill>
                  <a:srgbClr val="FF9900"/>
                </a:solidFill>
              </a:rPr>
              <a:t>free will</a:t>
            </a:r>
            <a:r>
              <a:rPr lang="en-US" sz="2400" dirty="0" smtClean="0"/>
              <a:t> one attributes to people and society.</a:t>
            </a:r>
          </a:p>
          <a:p>
            <a:r>
              <a:rPr lang="en-US" sz="2400" dirty="0" smtClean="0">
                <a:solidFill>
                  <a:srgbClr val="FF9900"/>
                </a:solidFill>
              </a:rPr>
              <a:t>Analogy 1: </a:t>
            </a:r>
            <a:r>
              <a:rPr lang="en-US" sz="2400" dirty="0" smtClean="0"/>
              <a:t>politics &amp; inevitability of </a:t>
            </a:r>
            <a:r>
              <a:rPr lang="en-US" sz="2400" dirty="0" smtClean="0">
                <a:solidFill>
                  <a:srgbClr val="FF9900"/>
                </a:solidFill>
              </a:rPr>
              <a:t>global warming</a:t>
            </a:r>
          </a:p>
          <a:p>
            <a:r>
              <a:rPr lang="en-US" sz="2400" dirty="0" smtClean="0">
                <a:solidFill>
                  <a:srgbClr val="FF9900"/>
                </a:solidFill>
              </a:rPr>
              <a:t>Analogy 2: </a:t>
            </a:r>
            <a:r>
              <a:rPr lang="en-US" sz="2400" dirty="0" smtClean="0"/>
              <a:t>a spaceship close to the event </a:t>
            </a:r>
            <a:br>
              <a:rPr lang="en-US" sz="2400" dirty="0" smtClean="0"/>
            </a:br>
            <a:r>
              <a:rPr lang="en-US" sz="2400" dirty="0" smtClean="0"/>
              <a:t>horizon might in principle escape a </a:t>
            </a:r>
            <a:r>
              <a:rPr lang="en-US" sz="2400" dirty="0" smtClean="0">
                <a:solidFill>
                  <a:srgbClr val="FF9900"/>
                </a:solidFill>
              </a:rPr>
              <a:t>black hole </a:t>
            </a:r>
            <a:br>
              <a:rPr lang="en-US" sz="2400" dirty="0" smtClean="0">
                <a:solidFill>
                  <a:srgbClr val="FF9900"/>
                </a:solidFill>
              </a:rPr>
            </a:br>
            <a:r>
              <a:rPr lang="en-US" sz="2400" dirty="0" smtClean="0"/>
              <a:t>but is doomed in practice due to limited propulsion.</a:t>
            </a:r>
          </a:p>
          <a:p>
            <a:endParaRPr lang="en-US" dirty="0" smtClean="0"/>
          </a:p>
          <a:p>
            <a:endParaRPr lang="en-US" dirty="0"/>
          </a:p>
        </p:txBody>
      </p:sp>
      <p:pic>
        <p:nvPicPr>
          <p:cNvPr id="1026" name="Picture 2" descr="C:\Marcus\CD4-Private\Projects\Philosophy\Singularity\resources\the_black_hole_16980.jpg"/>
          <p:cNvPicPr>
            <a:picLocks noChangeAspect="1" noChangeArrowheads="1"/>
          </p:cNvPicPr>
          <p:nvPr/>
        </p:nvPicPr>
        <p:blipFill>
          <a:blip r:embed="rId3" cstate="print"/>
          <a:srcRect/>
          <a:stretch>
            <a:fillRect/>
          </a:stretch>
        </p:blipFill>
        <p:spPr bwMode="auto">
          <a:xfrm>
            <a:off x="7559824" y="5495608"/>
            <a:ext cx="1584176" cy="136239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84150" y="115888"/>
            <a:ext cx="8782050" cy="1080864"/>
          </a:xfrm>
        </p:spPr>
        <p:txBody>
          <a:bodyPr/>
          <a:lstStyle/>
          <a:p>
            <a:r>
              <a:rPr lang="en-US" dirty="0"/>
              <a:t>Abstract</a:t>
            </a:r>
            <a:endParaRPr lang="en-AU" dirty="0"/>
          </a:p>
        </p:txBody>
      </p:sp>
      <p:sp>
        <p:nvSpPr>
          <p:cNvPr id="157700" name="Text Box 4"/>
          <p:cNvSpPr txBox="1">
            <a:spLocks noChangeArrowheads="1"/>
          </p:cNvSpPr>
          <p:nvPr/>
        </p:nvSpPr>
        <p:spPr bwMode="auto">
          <a:xfrm>
            <a:off x="179511" y="1556792"/>
            <a:ext cx="8784977" cy="4893625"/>
          </a:xfrm>
          <a:prstGeom prst="rect">
            <a:avLst/>
          </a:prstGeom>
          <a:noFill/>
          <a:ln w="9525">
            <a:noFill/>
            <a:miter lim="800000"/>
            <a:headEnd/>
            <a:tailEnd/>
          </a:ln>
          <a:effectLst/>
        </p:spPr>
        <p:txBody>
          <a:bodyPr wrap="square" lIns="91417" tIns="45709" rIns="91417" bIns="45709">
            <a:spAutoFit/>
          </a:bodyPr>
          <a:lstStyle/>
          <a:p>
            <a:r>
              <a:rPr lang="en-US" sz="2400" dirty="0" smtClean="0">
                <a:solidFill>
                  <a:schemeClr val="bg1"/>
                </a:solidFill>
              </a:rPr>
              <a:t>The technological singularity refers to a hypothetical scenario in which technological advances virtually explode. The most popular scenario is the creation of super-intelligent algorithms that recursively create ever higher intelligences. After a short introduction to this intriguing potential future, I will elaborate on what it could mean for intelligence to explode. In this course, I will (have to) provide a more careful treatment of what intelligence actually is, separate speed from intelligence explosion, compare what super-intelligent participants and classical human observers might experience and do, discuss immediate implications for the diversity and value of life, consider possible bounds on intelligence, and contemplate intelligences right at the singularity.</a:t>
            </a:r>
            <a:endParaRPr lang="en-US"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971600" y="836712"/>
            <a:ext cx="7128792" cy="4608512"/>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spcFirstLastPara="1" vert="horz" wrap="square" lIns="91417" tIns="45709" rIns="91417" bIns="45709" numCol="1" anchor="ctr" anchorCtr="0" compatLnSpc="1">
            <a:prstTxWarp prst="textArchDown">
              <a:avLst/>
            </a:prstTxWarp>
            <a:sp3d>
              <a:bevelT w="38100" h="38100"/>
              <a:bevelB w="0" h="635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AU" sz="8000" b="1" kern="0" dirty="0" smtClean="0">
                <a:solidFill>
                  <a:srgbClr val="FFFF00"/>
                </a:solidFill>
                <a:latin typeface="+Section"/>
                <a:ea typeface="+mj-ea"/>
                <a:cs typeface="+mj-cs"/>
              </a:rPr>
              <a:t>f</a:t>
            </a:r>
            <a:r>
              <a:rPr kumimoji="0" lang="en-AU" sz="8000" b="1" i="0" u="none" strike="noStrike" kern="0" cap="none" spc="0" normalizeH="0" baseline="0" noProof="0" dirty="0" err="1" smtClean="0">
                <a:ln>
                  <a:noFill/>
                </a:ln>
                <a:solidFill>
                  <a:srgbClr val="FFFF00"/>
                </a:solidFill>
                <a:effectLst/>
                <a:uLnTx/>
                <a:uFillTx/>
                <a:latin typeface="+Section"/>
                <a:ea typeface="+mj-ea"/>
                <a:cs typeface="+mj-cs"/>
              </a:rPr>
              <a:t>rom</a:t>
            </a:r>
            <a:r>
              <a:rPr kumimoji="0" lang="en-AU" sz="8000" b="1" i="0" u="none" strike="noStrike" kern="0" cap="none" spc="0" normalizeH="0" baseline="0" noProof="0" dirty="0" smtClean="0">
                <a:ln>
                  <a:noFill/>
                </a:ln>
                <a:solidFill>
                  <a:srgbClr val="FFFF00"/>
                </a:solidFill>
                <a:effectLst/>
                <a:uLnTx/>
                <a:uFillTx/>
                <a:latin typeface="+Section"/>
                <a:ea typeface="+mj-ea"/>
                <a:cs typeface="+mj-cs"/>
              </a:rPr>
              <a:t> the Outside</a:t>
            </a:r>
          </a:p>
        </p:txBody>
      </p:sp>
      <p:sp>
        <p:nvSpPr>
          <p:cNvPr id="150530" name="Rectangle 2"/>
          <p:cNvSpPr>
            <a:spLocks noGrp="1" noChangeArrowheads="1"/>
          </p:cNvSpPr>
          <p:nvPr>
            <p:ph type="title"/>
          </p:nvPr>
        </p:nvSpPr>
        <p:spPr>
          <a:xfrm>
            <a:off x="1691680" y="1412776"/>
            <a:ext cx="5832648" cy="3096344"/>
          </a:xfrm>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a:prstTxWarp prst="textArchUp">
              <a:avLst/>
            </a:prstTxWarp>
            <a:sp3d>
              <a:bevelT w="38100" h="38100"/>
              <a:bevelB w="0" h="6350"/>
            </a:sp3d>
          </a:bodyPr>
          <a:lstStyle/>
          <a:p>
            <a:r>
              <a:rPr lang="en-US" sz="8000" dirty="0" smtClean="0">
                <a:effectLst/>
                <a:latin typeface="+Section"/>
              </a:rPr>
              <a:t>The Singularity</a:t>
            </a:r>
            <a:endParaRPr lang="en-AU" sz="8000" dirty="0">
              <a:effectLst/>
              <a:latin typeface="+Section"/>
            </a:endParaRPr>
          </a:p>
        </p:txBody>
      </p:sp>
      <p:pic>
        <p:nvPicPr>
          <p:cNvPr id="3075" name="Picture 3" descr="C:\Marcus\CD4-Private\Projects\Philosophy\Singularity\resources\LD&amp;Alice-Looking-down-cut-172x127.png"/>
          <p:cNvPicPr>
            <a:picLocks noChangeAspect="1" noChangeArrowheads="1"/>
          </p:cNvPicPr>
          <p:nvPr/>
        </p:nvPicPr>
        <p:blipFill>
          <a:blip r:embed="rId4" cstate="print"/>
          <a:srcRect/>
          <a:stretch>
            <a:fillRect/>
          </a:stretch>
        </p:blipFill>
        <p:spPr bwMode="auto">
          <a:xfrm>
            <a:off x="4067944" y="2564904"/>
            <a:ext cx="1657885" cy="122413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212976"/>
            <a:ext cx="8530530" cy="1143000"/>
          </a:xfrm>
        </p:spPr>
        <p:txBody>
          <a:bodyPr/>
          <a:lstStyle/>
          <a:p>
            <a:r>
              <a:rPr lang="en-US" dirty="0" smtClean="0"/>
              <a:t>Terminology</a:t>
            </a:r>
            <a:endParaRPr lang="en-US" dirty="0"/>
          </a:p>
        </p:txBody>
      </p:sp>
      <p:sp>
        <p:nvSpPr>
          <p:cNvPr id="3" name="Content Placeholder 2"/>
          <p:cNvSpPr>
            <a:spLocks noGrp="1"/>
          </p:cNvSpPr>
          <p:nvPr>
            <p:ph idx="1"/>
          </p:nvPr>
        </p:nvSpPr>
        <p:spPr>
          <a:xfrm>
            <a:off x="184150" y="1412875"/>
            <a:ext cx="8782050" cy="1944117"/>
          </a:xfrm>
        </p:spPr>
        <p:txBody>
          <a:bodyPr/>
          <a:lstStyle/>
          <a:p>
            <a:r>
              <a:rPr lang="en-US" dirty="0" smtClean="0"/>
              <a:t>What will observers who do not participate in the Singularity “see”?</a:t>
            </a:r>
          </a:p>
          <a:p>
            <a:r>
              <a:rPr lang="en-US" dirty="0" smtClean="0"/>
              <a:t>How will it affect them?</a:t>
            </a:r>
            <a:endParaRPr lang="en-US" dirty="0"/>
          </a:p>
        </p:txBody>
      </p:sp>
      <p:sp>
        <p:nvSpPr>
          <p:cNvPr id="4" name="Title 1"/>
          <p:cNvSpPr txBox="1">
            <a:spLocks/>
          </p:cNvSpPr>
          <p:nvPr/>
        </p:nvSpPr>
        <p:spPr bwMode="auto">
          <a:xfrm>
            <a:off x="251520" y="268288"/>
            <a:ext cx="8568952" cy="1143000"/>
          </a:xfrm>
          <a:prstGeom prst="rect">
            <a:avLst/>
          </a:prstGeom>
          <a:noFill/>
          <a:ln w="9525">
            <a:noFill/>
            <a:miter lim="800000"/>
            <a:headEnd/>
            <a:tailEnd/>
          </a:ln>
          <a:effectLst/>
        </p:spPr>
        <p:txBody>
          <a:bodyPr vert="horz" wrap="square" lIns="91417" tIns="45709" rIns="91417" bIns="4570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j-lt"/>
                <a:ea typeface="+mj-ea"/>
                <a:cs typeface="+mj-cs"/>
              </a:rPr>
              <a:t>Questions</a:t>
            </a:r>
            <a:endParaRPr kumimoji="0" lang="en-US" sz="4400" b="1" i="0" u="none" strike="noStrike" kern="0" cap="none" spc="0" normalizeH="0" baseline="0" noProof="0" dirty="0">
              <a:ln>
                <a:noFill/>
              </a:ln>
              <a:solidFill>
                <a:srgbClr val="FFFF00"/>
              </a:solidFill>
              <a:effectLst>
                <a:outerShdw blurRad="38100" dist="38100" dir="2700000" algn="tl">
                  <a:srgbClr val="000000"/>
                </a:outerShdw>
              </a:effectLst>
              <a:uLnTx/>
              <a:uFillTx/>
              <a:latin typeface="+mj-lt"/>
              <a:ea typeface="+mj-ea"/>
              <a:cs typeface="+mj-cs"/>
            </a:endParaRPr>
          </a:p>
        </p:txBody>
      </p:sp>
      <p:sp>
        <p:nvSpPr>
          <p:cNvPr id="5" name="Content Placeholder 2"/>
          <p:cNvSpPr txBox="1">
            <a:spLocks/>
          </p:cNvSpPr>
          <p:nvPr/>
        </p:nvSpPr>
        <p:spPr bwMode="auto">
          <a:xfrm>
            <a:off x="251520" y="4365104"/>
            <a:ext cx="8640960" cy="2232248"/>
          </a:xfrm>
          <a:prstGeom prst="rect">
            <a:avLst/>
          </a:prstGeom>
          <a:noFill/>
          <a:ln w="9525">
            <a:noFill/>
            <a:miter lim="800000"/>
            <a:headEnd/>
            <a:tailEnd/>
          </a:ln>
          <a:effectLst/>
        </p:spPr>
        <p:txBody>
          <a:bodyPr vert="horz" wrap="square" lIns="91417" tIns="45709" rIns="91417" bIns="45709" numCol="1" anchor="t" anchorCtr="0" compatLnSpc="1">
            <a:prstTxWarp prst="textNoShape">
              <a:avLst/>
            </a:prstTxWarp>
          </a:bodyPr>
          <a:lstStyle/>
          <a:p>
            <a:pPr marL="342900" lvl="0" indent="-342900">
              <a:spcBef>
                <a:spcPct val="20000"/>
              </a:spcBef>
              <a:buFontTx/>
              <a:buChar char="•"/>
            </a:pPr>
            <a:r>
              <a:rPr lang="en-US" sz="3200" kern="0" dirty="0" smtClean="0">
                <a:solidFill>
                  <a:srgbClr val="FF9900"/>
                </a:solidFill>
                <a:effectLst>
                  <a:outerShdw blurRad="38100" dist="38100" dir="2700000" algn="tl">
                    <a:srgbClr val="000000"/>
                  </a:outerShdw>
                </a:effectLst>
                <a:latin typeface="+mn-lt"/>
              </a:rPr>
              <a:t>outsider</a:t>
            </a:r>
            <a:r>
              <a:rPr lang="en-US" sz="3200" kern="0" dirty="0" smtClean="0">
                <a:solidFill>
                  <a:schemeClr val="bg1"/>
                </a:solidFill>
                <a:effectLst>
                  <a:outerShdw blurRad="38100" dist="38100" dir="2700000" algn="tl">
                    <a:srgbClr val="000000"/>
                  </a:outerShdw>
                </a:effectLst>
                <a:latin typeface="+mn-lt"/>
              </a:rPr>
              <a:t> = biological = non-accelerated real human watching a singularity</a:t>
            </a:r>
          </a:p>
          <a:p>
            <a:pPr marL="342900" lvl="0" indent="-342900">
              <a:spcBef>
                <a:spcPct val="20000"/>
              </a:spcBef>
              <a:buFontTx/>
              <a:buChar char="•"/>
            </a:pPr>
            <a:r>
              <a:rPr lang="en-US" sz="3200" kern="0" dirty="0" smtClean="0">
                <a:solidFill>
                  <a:srgbClr val="FF9900"/>
                </a:solidFill>
                <a:effectLst>
                  <a:outerShdw blurRad="38100" dist="38100" dir="2700000" algn="tl">
                    <a:srgbClr val="000000"/>
                  </a:outerShdw>
                </a:effectLst>
                <a:latin typeface="+mn-lt"/>
              </a:rPr>
              <a:t>insider</a:t>
            </a:r>
            <a:r>
              <a:rPr lang="en-US" sz="3200" kern="0" dirty="0" smtClean="0">
                <a:solidFill>
                  <a:schemeClr val="bg1"/>
                </a:solidFill>
                <a:effectLst>
                  <a:outerShdw blurRad="38100" dist="38100" dir="2700000" algn="tl">
                    <a:srgbClr val="000000"/>
                  </a:outerShdw>
                </a:effectLst>
                <a:latin typeface="+mn-lt"/>
              </a:rPr>
              <a:t> = virtual = software intelligence participating in a singularity</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Converting Matter into Computers</a:t>
            </a:r>
            <a:endParaRPr lang="en-US" sz="4000" dirty="0"/>
          </a:p>
        </p:txBody>
      </p:sp>
      <p:sp>
        <p:nvSpPr>
          <p:cNvPr id="3" name="Content Placeholder 2"/>
          <p:cNvSpPr>
            <a:spLocks noGrp="1"/>
          </p:cNvSpPr>
          <p:nvPr>
            <p:ph idx="1"/>
          </p:nvPr>
        </p:nvSpPr>
        <p:spPr/>
        <p:txBody>
          <a:bodyPr/>
          <a:lstStyle/>
          <a:p>
            <a:pPr>
              <a:spcBef>
                <a:spcPts val="1500"/>
              </a:spcBef>
            </a:pPr>
            <a:r>
              <a:rPr lang="en-US" sz="2400" dirty="0" smtClean="0"/>
              <a:t>The hardware (computers) for increasing comp must be manufactured by (real) machines/robots in factories.</a:t>
            </a:r>
          </a:p>
          <a:p>
            <a:pPr>
              <a:spcBef>
                <a:spcPts val="1500"/>
              </a:spcBef>
            </a:pPr>
            <a:r>
              <a:rPr lang="en-US" sz="2400" dirty="0" smtClean="0"/>
              <a:t>Insiders will provide blueprints to produce better</a:t>
            </a:r>
            <a:br>
              <a:rPr lang="en-US" sz="2400" dirty="0" smtClean="0"/>
            </a:br>
            <a:r>
              <a:rPr lang="en-US" sz="2400" dirty="0" err="1" smtClean="0"/>
              <a:t>computers&amp;machines</a:t>
            </a:r>
            <a:r>
              <a:rPr lang="en-US" sz="2400" dirty="0" smtClean="0"/>
              <a:t> that themselves produce better</a:t>
            </a:r>
            <a:br>
              <a:rPr lang="en-US" sz="2400" dirty="0" smtClean="0"/>
            </a:br>
            <a:r>
              <a:rPr lang="en-US" sz="2400" dirty="0" err="1" smtClean="0"/>
              <a:t>computers&amp;machines</a:t>
            </a:r>
            <a:r>
              <a:rPr lang="en-US" sz="2400" dirty="0" smtClean="0"/>
              <a:t> ad infinitum at an accelerated pace.</a:t>
            </a:r>
          </a:p>
          <a:p>
            <a:pPr>
              <a:spcBef>
                <a:spcPts val="1500"/>
              </a:spcBef>
            </a:pPr>
            <a:r>
              <a:rPr lang="en-US" sz="2400" dirty="0" smtClean="0"/>
              <a:t>Non-accelerated real human (outsiders) will play a diminishing role in this process due to </a:t>
            </a:r>
            <a:br>
              <a:rPr lang="en-US" sz="2400" dirty="0" smtClean="0"/>
            </a:br>
            <a:r>
              <a:rPr lang="en-US" sz="2400" dirty="0" smtClean="0"/>
              <a:t>their cognitive and speed limitations.</a:t>
            </a:r>
          </a:p>
          <a:p>
            <a:pPr>
              <a:spcBef>
                <a:spcPts val="1500"/>
              </a:spcBef>
            </a:pPr>
            <a:r>
              <a:rPr lang="en-US" sz="2400" dirty="0" smtClean="0"/>
              <a:t>Quickly they will only be able to </a:t>
            </a:r>
            <a:br>
              <a:rPr lang="en-US" sz="2400" dirty="0" smtClean="0"/>
            </a:br>
            <a:r>
              <a:rPr lang="en-US" sz="2400" dirty="0" smtClean="0"/>
              <a:t>passively observe some massive </a:t>
            </a:r>
            <a:br>
              <a:rPr lang="en-US" sz="2400" dirty="0" smtClean="0"/>
            </a:br>
            <a:r>
              <a:rPr lang="en-US" sz="2400" dirty="0" smtClean="0"/>
              <a:t>but incomprehensible transformation</a:t>
            </a:r>
            <a:br>
              <a:rPr lang="en-US" sz="2400" dirty="0" smtClean="0"/>
            </a:br>
            <a:r>
              <a:rPr lang="en-US" sz="2400" dirty="0" smtClean="0"/>
              <a:t>of matter going on.</a:t>
            </a:r>
          </a:p>
          <a:p>
            <a:pPr>
              <a:spcBef>
                <a:spcPts val="1500"/>
              </a:spcBef>
            </a:pPr>
            <a:endParaRPr lang="en-US" sz="2400" dirty="0"/>
          </a:p>
        </p:txBody>
      </p:sp>
      <p:grpSp>
        <p:nvGrpSpPr>
          <p:cNvPr id="4" name="Group 3"/>
          <p:cNvGrpSpPr/>
          <p:nvPr/>
        </p:nvGrpSpPr>
        <p:grpSpPr>
          <a:xfrm>
            <a:off x="5580112" y="4293096"/>
            <a:ext cx="3339919" cy="2229971"/>
            <a:chOff x="1733402" y="2526173"/>
            <a:chExt cx="3520199" cy="2350339"/>
          </a:xfrm>
        </p:grpSpPr>
        <p:pic>
          <p:nvPicPr>
            <p:cNvPr id="5" name="Picture 4" descr="89_robotfac_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3402" y="2526173"/>
              <a:ext cx="3505200" cy="2324100"/>
            </a:xfrm>
            <a:prstGeom prst="rect">
              <a:avLst/>
            </a:prstGeom>
          </p:spPr>
        </p:pic>
        <p:pic>
          <p:nvPicPr>
            <p:cNvPr id="6" name="Picture 5" descr="89_oldguy_bt.png"/>
            <p:cNvPicPr>
              <a:picLocks noChangeAspect="1"/>
            </p:cNvPicPr>
            <p:nvPr/>
          </p:nvPicPr>
          <p:blipFill>
            <a:blip r:embed="rId4" cstate="email">
              <a:grayscl/>
              <a:extLst>
                <a:ext uri="{28A0092B-C50C-407E-A947-70E740481C1C}">
                  <a14:useLocalDpi xmlns:a14="http://schemas.microsoft.com/office/drawing/2010/main" val="0"/>
                </a:ext>
              </a:extLst>
            </a:blip>
            <a:stretch>
              <a:fillRect/>
            </a:stretch>
          </p:blipFill>
          <p:spPr>
            <a:xfrm>
              <a:off x="4162036" y="3436911"/>
              <a:ext cx="1091565" cy="143960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Outward Explosion</a:t>
            </a:r>
            <a:endParaRPr lang="en-US" dirty="0"/>
          </a:p>
        </p:txBody>
      </p:sp>
      <p:sp>
        <p:nvSpPr>
          <p:cNvPr id="3" name="Content Placeholder 2"/>
          <p:cNvSpPr>
            <a:spLocks noGrp="1"/>
          </p:cNvSpPr>
          <p:nvPr>
            <p:ph idx="1"/>
          </p:nvPr>
        </p:nvSpPr>
        <p:spPr>
          <a:xfrm>
            <a:off x="184150" y="1268760"/>
            <a:ext cx="8782050" cy="5473353"/>
          </a:xfrm>
        </p:spPr>
        <p:txBody>
          <a:bodyPr/>
          <a:lstStyle/>
          <a:p>
            <a:r>
              <a:rPr lang="en-US" sz="2400" dirty="0" smtClean="0"/>
              <a:t>an increasing amount of matter is transformed into computers of fixed efficiency.</a:t>
            </a:r>
          </a:p>
          <a:p>
            <a:endParaRPr lang="en-US" sz="2400" dirty="0" smtClean="0"/>
          </a:p>
          <a:p>
            <a:r>
              <a:rPr lang="en-US" sz="2400" dirty="0" smtClean="0"/>
              <a:t>Outsiders will soon get into </a:t>
            </a:r>
            <a:br>
              <a:rPr lang="en-US" sz="2400" dirty="0" smtClean="0"/>
            </a:br>
            <a:r>
              <a:rPr lang="en-US" sz="2400" dirty="0" smtClean="0"/>
              <a:t>resource competition with the </a:t>
            </a:r>
            <a:br>
              <a:rPr lang="en-US" sz="2400" dirty="0" smtClean="0"/>
            </a:br>
            <a:r>
              <a:rPr lang="en-US" sz="2400" dirty="0" smtClean="0"/>
              <a:t>expanding computer world.</a:t>
            </a:r>
          </a:p>
          <a:p>
            <a:endParaRPr lang="de-DE" sz="2400" dirty="0" smtClean="0"/>
          </a:p>
          <a:p>
            <a:endParaRPr lang="en-US" sz="2400" dirty="0" smtClean="0"/>
          </a:p>
          <a:p>
            <a:r>
              <a:rPr lang="en-US" sz="2400" dirty="0" smtClean="0"/>
              <a:t>Expansion rate will approach speed </a:t>
            </a:r>
            <a:br>
              <a:rPr lang="en-US" sz="2400" dirty="0" smtClean="0"/>
            </a:br>
            <a:r>
              <a:rPr lang="en-US" sz="2400" dirty="0" smtClean="0"/>
              <a:t>of light so that escape becomes impossible, </a:t>
            </a:r>
            <a:br>
              <a:rPr lang="en-US" sz="2400" dirty="0" smtClean="0"/>
            </a:br>
            <a:r>
              <a:rPr lang="en-US" sz="2400" dirty="0" smtClean="0"/>
              <a:t>ending or converting the outsiders' existence.</a:t>
            </a:r>
          </a:p>
          <a:p>
            <a:endParaRPr lang="en-US" sz="2400" dirty="0" smtClean="0"/>
          </a:p>
          <a:p>
            <a:pPr>
              <a:buFont typeface="Symbol" pitchFamily="18" charset="2"/>
              <a:buChar char="Þ"/>
            </a:pPr>
            <a:r>
              <a:rPr lang="en-US" sz="2400" dirty="0" smtClean="0">
                <a:solidFill>
                  <a:srgbClr val="00FF00"/>
                </a:solidFill>
              </a:rPr>
              <a:t>there will be no outsiders around to observe a singularity</a:t>
            </a:r>
            <a:endParaRPr lang="en-US" sz="2400" dirty="0" smtClean="0"/>
          </a:p>
          <a:p>
            <a:endParaRPr lang="en-US" sz="2400" dirty="0"/>
          </a:p>
        </p:txBody>
      </p:sp>
      <p:pic>
        <p:nvPicPr>
          <p:cNvPr id="4" name="Picture 3" descr="[gickr.com]_1033124c-948f-3a54-653b-3171222745ce.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1988840"/>
            <a:ext cx="3240360" cy="313234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115888"/>
            <a:ext cx="8782050" cy="936848"/>
          </a:xfrm>
        </p:spPr>
        <p:txBody>
          <a:bodyPr/>
          <a:lstStyle/>
          <a:p>
            <a:r>
              <a:rPr lang="de-DE" dirty="0" smtClean="0"/>
              <a:t> Inward Explosion</a:t>
            </a:r>
            <a:endParaRPr lang="en-US" dirty="0"/>
          </a:p>
        </p:txBody>
      </p:sp>
      <p:sp>
        <p:nvSpPr>
          <p:cNvPr id="3" name="Content Placeholder 2"/>
          <p:cNvSpPr>
            <a:spLocks noGrp="1"/>
          </p:cNvSpPr>
          <p:nvPr>
            <p:ph idx="1"/>
          </p:nvPr>
        </p:nvSpPr>
        <p:spPr>
          <a:xfrm>
            <a:off x="184150" y="1124744"/>
            <a:ext cx="8782050" cy="5617369"/>
          </a:xfrm>
        </p:spPr>
        <p:txBody>
          <a:bodyPr/>
          <a:lstStyle/>
          <a:p>
            <a:pPr>
              <a:spcBef>
                <a:spcPts val="1000"/>
              </a:spcBef>
            </a:pPr>
            <a:r>
              <a:rPr lang="en-US" sz="2400" dirty="0" smtClean="0"/>
              <a:t>A fixed amount of matter is transformed </a:t>
            </a:r>
            <a:br>
              <a:rPr lang="en-US" sz="2400" dirty="0" smtClean="0"/>
            </a:br>
            <a:r>
              <a:rPr lang="en-US" sz="2400" dirty="0" smtClean="0"/>
              <a:t>into increasingly efficient computers.</a:t>
            </a:r>
          </a:p>
          <a:p>
            <a:pPr>
              <a:spcBef>
                <a:spcPts val="1000"/>
              </a:spcBef>
            </a:pPr>
            <a:r>
              <a:rPr lang="en-US" sz="2400" dirty="0" smtClean="0"/>
              <a:t>Speed of virtual society will make them </a:t>
            </a:r>
            <a:br>
              <a:rPr lang="en-US" sz="2400" dirty="0" smtClean="0"/>
            </a:br>
            <a:r>
              <a:rPr lang="en-US" sz="2400" dirty="0" smtClean="0"/>
              <a:t>incomprehensible to the outsiders.</a:t>
            </a:r>
          </a:p>
          <a:p>
            <a:pPr>
              <a:spcBef>
                <a:spcPts val="1000"/>
              </a:spcBef>
            </a:pPr>
            <a:r>
              <a:rPr lang="en-US" sz="2400" dirty="0" smtClean="0"/>
              <a:t>At best some coarse statistical or </a:t>
            </a:r>
            <a:br>
              <a:rPr lang="en-US" sz="2400" dirty="0" smtClean="0"/>
            </a:br>
            <a:r>
              <a:rPr lang="en-US" sz="2400" dirty="0" err="1" smtClean="0"/>
              <a:t>thermodynamical</a:t>
            </a:r>
            <a:r>
              <a:rPr lang="en-US" sz="2400" dirty="0" smtClean="0"/>
              <a:t> properties could </a:t>
            </a:r>
            <a:br>
              <a:rPr lang="en-US" sz="2400" dirty="0" smtClean="0"/>
            </a:br>
            <a:r>
              <a:rPr lang="en-US" sz="2400" dirty="0" smtClean="0"/>
              <a:t>ultimately be monitored.</a:t>
            </a:r>
          </a:p>
          <a:p>
            <a:pPr>
              <a:spcBef>
                <a:spcPts val="1000"/>
              </a:spcBef>
              <a:buFont typeface="Symbol" pitchFamily="18" charset="2"/>
              <a:buChar char="Þ"/>
            </a:pPr>
            <a:r>
              <a:rPr lang="en-US" sz="2400" dirty="0" smtClean="0"/>
              <a:t>After a brief period, intelligent interaction </a:t>
            </a:r>
            <a:br>
              <a:rPr lang="en-US" sz="2400" dirty="0" smtClean="0"/>
            </a:br>
            <a:r>
              <a:rPr lang="en-US" sz="2400" dirty="0" smtClean="0"/>
              <a:t>between insiders and outsiders becomes </a:t>
            </a:r>
            <a:br>
              <a:rPr lang="en-US" sz="2400" dirty="0" smtClean="0"/>
            </a:br>
            <a:r>
              <a:rPr lang="en-US" sz="2400" dirty="0" smtClean="0"/>
              <a:t>impossible.</a:t>
            </a:r>
          </a:p>
          <a:p>
            <a:pPr>
              <a:spcBef>
                <a:spcPts val="1000"/>
              </a:spcBef>
              <a:buFont typeface="Symbol" pitchFamily="18" charset="2"/>
              <a:buChar char="Þ"/>
            </a:pPr>
            <a:r>
              <a:rPr lang="en-US" sz="2400" dirty="0" smtClean="0">
                <a:solidFill>
                  <a:srgbClr val="00FF00"/>
                </a:solidFill>
              </a:rPr>
              <a:t>outsiders will not experience a singularity</a:t>
            </a:r>
          </a:p>
          <a:p>
            <a:pPr>
              <a:spcBef>
                <a:spcPts val="1000"/>
              </a:spcBef>
            </a:pPr>
            <a:r>
              <a:rPr lang="en-US" sz="2400" dirty="0" smtClean="0"/>
              <a:t>Even high-speed recording, </a:t>
            </a:r>
            <a:r>
              <a:rPr lang="en-US" sz="2400" dirty="0" err="1" smtClean="0"/>
              <a:t>slowmo</a:t>
            </a:r>
            <a:r>
              <a:rPr lang="en-US" sz="2400" dirty="0" smtClean="0"/>
              <a:t> communication, </a:t>
            </a:r>
            <a:br>
              <a:rPr lang="en-US" sz="2400" dirty="0" smtClean="0"/>
            </a:br>
            <a:r>
              <a:rPr lang="en-US" sz="2400" dirty="0" smtClean="0"/>
              <a:t>or brain augmentation, will not change this conclusion.</a:t>
            </a:r>
          </a:p>
          <a:p>
            <a:endParaRPr lang="en-US" sz="2400" dirty="0"/>
          </a:p>
        </p:txBody>
      </p:sp>
      <p:pic>
        <p:nvPicPr>
          <p:cNvPr id="4" name="Picture 3" descr="paper_shear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8176" y="476672"/>
            <a:ext cx="3012911" cy="5051756"/>
          </a:xfrm>
          <a:prstGeom prst="rect">
            <a:avLst/>
          </a:prstGeom>
        </p:spPr>
      </p:pic>
      <p:pic>
        <p:nvPicPr>
          <p:cNvPr id="5" name="Picture 4" descr="92_printer_b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9460" y="4370293"/>
            <a:ext cx="2894540" cy="129095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Information Analogies</a:t>
            </a:r>
            <a:endParaRPr lang="en-US" dirty="0"/>
          </a:p>
        </p:txBody>
      </p:sp>
      <p:sp>
        <p:nvSpPr>
          <p:cNvPr id="3" name="Content Placeholder 2"/>
          <p:cNvSpPr>
            <a:spLocks noGrp="1"/>
          </p:cNvSpPr>
          <p:nvPr>
            <p:ph idx="1"/>
          </p:nvPr>
        </p:nvSpPr>
        <p:spPr>
          <a:xfrm>
            <a:off x="179512" y="1196752"/>
            <a:ext cx="8782050" cy="5329238"/>
          </a:xfrm>
        </p:spPr>
        <p:txBody>
          <a:bodyPr/>
          <a:lstStyle/>
          <a:p>
            <a:pPr>
              <a:spcBef>
                <a:spcPts val="1500"/>
              </a:spcBef>
            </a:pPr>
            <a:r>
              <a:rPr lang="en-US" sz="2400" dirty="0" smtClean="0"/>
              <a:t>Inside process resembles a radiating </a:t>
            </a:r>
            <a:br>
              <a:rPr lang="en-US" sz="2400" dirty="0" smtClean="0"/>
            </a:br>
            <a:r>
              <a:rPr lang="en-US" sz="2400" dirty="0" smtClean="0">
                <a:solidFill>
                  <a:srgbClr val="FF9900"/>
                </a:solidFill>
              </a:rPr>
              <a:t>black hole </a:t>
            </a:r>
            <a:r>
              <a:rPr lang="en-US" sz="2400" dirty="0" smtClean="0"/>
              <a:t>observed from the outside.</a:t>
            </a:r>
          </a:p>
          <a:p>
            <a:pPr>
              <a:spcBef>
                <a:spcPts val="1500"/>
              </a:spcBef>
            </a:pPr>
            <a:r>
              <a:rPr lang="en-US" sz="2400" dirty="0" smtClean="0"/>
              <a:t>Maximally compressed information </a:t>
            </a:r>
            <a:br>
              <a:rPr lang="en-US" sz="2400" dirty="0" smtClean="0"/>
            </a:br>
            <a:r>
              <a:rPr lang="en-US" sz="2400" dirty="0" smtClean="0"/>
              <a:t>is indistinguishable from </a:t>
            </a:r>
            <a:r>
              <a:rPr lang="en-US" sz="2400" dirty="0" smtClean="0">
                <a:solidFill>
                  <a:srgbClr val="FF9900"/>
                </a:solidFill>
              </a:rPr>
              <a:t>random noise</a:t>
            </a:r>
            <a:r>
              <a:rPr lang="en-US" sz="2400" dirty="0" smtClean="0"/>
              <a:t>.</a:t>
            </a:r>
          </a:p>
          <a:p>
            <a:pPr>
              <a:spcBef>
                <a:spcPts val="1500"/>
              </a:spcBef>
            </a:pPr>
            <a:r>
              <a:rPr lang="en-US" sz="2400" dirty="0" smtClean="0"/>
              <a:t>Too much </a:t>
            </a:r>
            <a:r>
              <a:rPr lang="en-US" sz="2400" dirty="0" smtClean="0">
                <a:solidFill>
                  <a:srgbClr val="FF9900"/>
                </a:solidFill>
              </a:rPr>
              <a:t>information collapses:</a:t>
            </a:r>
            <a:r>
              <a:rPr lang="en-US" sz="2400" dirty="0" smtClean="0"/>
              <a:t/>
            </a:r>
            <a:br>
              <a:rPr lang="en-US" sz="2400" dirty="0" smtClean="0"/>
            </a:br>
            <a:r>
              <a:rPr lang="en-US" sz="2000" dirty="0" smtClean="0"/>
              <a:t>A library that contains all possible books has zero information content.         </a:t>
            </a:r>
            <a:br>
              <a:rPr lang="en-US" sz="2000" dirty="0" smtClean="0"/>
            </a:br>
            <a:r>
              <a:rPr lang="en-US" sz="2000" dirty="0" smtClean="0"/>
              <a:t>	</a:t>
            </a:r>
            <a:r>
              <a:rPr lang="en-US" sz="2400" dirty="0" smtClean="0">
                <a:solidFill>
                  <a:srgbClr val="FF9900"/>
                </a:solidFill>
              </a:rPr>
              <a:t>Library of Babel: </a:t>
            </a:r>
            <a:r>
              <a:rPr lang="en-US" sz="2400" dirty="0" smtClean="0"/>
              <a:t>     </a:t>
            </a:r>
            <a:r>
              <a:rPr lang="en-US" sz="2400" dirty="0" smtClean="0">
                <a:solidFill>
                  <a:srgbClr val="FF9900"/>
                </a:solidFill>
              </a:rPr>
              <a:t>all information = no information</a:t>
            </a:r>
          </a:p>
          <a:p>
            <a:pPr>
              <a:spcBef>
                <a:spcPts val="1500"/>
              </a:spcBef>
            </a:pPr>
            <a:endParaRPr lang="en-US" sz="2400" dirty="0" smtClean="0"/>
          </a:p>
          <a:p>
            <a:pPr>
              <a:spcBef>
                <a:spcPts val="1500"/>
              </a:spcBef>
            </a:pPr>
            <a:endParaRPr lang="en-US" sz="2400" dirty="0" smtClean="0"/>
          </a:p>
          <a:p>
            <a:pPr>
              <a:spcBef>
                <a:spcPts val="1500"/>
              </a:spcBef>
            </a:pPr>
            <a:r>
              <a:rPr lang="en-US" sz="2400" dirty="0" smtClean="0"/>
              <a:t>Maybe a society of increasing intelligence will become increasingly indistinguishable from noise when viewed from the outside. </a:t>
            </a:r>
            <a:endParaRPr lang="en-US" dirty="0"/>
          </a:p>
        </p:txBody>
      </p:sp>
      <p:grpSp>
        <p:nvGrpSpPr>
          <p:cNvPr id="32" name="Group 31"/>
          <p:cNvGrpSpPr/>
          <p:nvPr/>
        </p:nvGrpSpPr>
        <p:grpSpPr>
          <a:xfrm>
            <a:off x="971600" y="4149080"/>
            <a:ext cx="6819364" cy="1322608"/>
            <a:chOff x="492107" y="4906012"/>
            <a:chExt cx="6991180" cy="1355932"/>
          </a:xfrm>
        </p:grpSpPr>
        <p:grpSp>
          <p:nvGrpSpPr>
            <p:cNvPr id="33" name="Group 7"/>
            <p:cNvGrpSpPr/>
            <p:nvPr/>
          </p:nvGrpSpPr>
          <p:grpSpPr>
            <a:xfrm>
              <a:off x="492107" y="4925321"/>
              <a:ext cx="954822" cy="1336623"/>
              <a:chOff x="492107" y="4925321"/>
              <a:chExt cx="954822" cy="1336623"/>
            </a:xfrm>
          </p:grpSpPr>
          <p:pic>
            <p:nvPicPr>
              <p:cNvPr id="58" name="Picture 57" descr="boo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2107" y="4925321"/>
                <a:ext cx="954822" cy="1306599"/>
              </a:xfrm>
              <a:prstGeom prst="rect">
                <a:avLst/>
              </a:prstGeom>
            </p:spPr>
          </p:pic>
          <p:sp>
            <p:nvSpPr>
              <p:cNvPr id="59" name="TextBox 58"/>
              <p:cNvSpPr txBox="1"/>
              <p:nvPr/>
            </p:nvSpPr>
            <p:spPr>
              <a:xfrm>
                <a:off x="549203" y="5384781"/>
                <a:ext cx="517597" cy="877163"/>
              </a:xfrm>
              <a:prstGeom prst="rect">
                <a:avLst/>
              </a:prstGeom>
              <a:noFill/>
              <a:scene3d>
                <a:camera prst="perspectiveFront">
                  <a:rot lat="0" lon="21000000" rev="360000"/>
                </a:camera>
                <a:lightRig rig="threePt" dir="t"/>
              </a:scene3d>
            </p:spPr>
            <p:txBody>
              <a:bodyPr wrap="square" rtlCol="0">
                <a:spAutoFit/>
              </a:bodyPr>
              <a:lstStyle/>
              <a:p>
                <a:r>
                  <a:rPr lang="en-US" sz="1600" b="1" dirty="0" smtClean="0">
                    <a:latin typeface="Arial"/>
                    <a:cs typeface="Arial"/>
                  </a:rPr>
                  <a:t>A</a:t>
                </a:r>
              </a:p>
              <a:p>
                <a:r>
                  <a:rPr lang="en-US" sz="1600" b="1" dirty="0" smtClean="0">
                    <a:latin typeface="Arial"/>
                    <a:cs typeface="Arial"/>
                  </a:rPr>
                  <a:t>A</a:t>
                </a:r>
              </a:p>
              <a:p>
                <a:r>
                  <a:rPr lang="en-US" sz="1600" b="1" dirty="0" smtClean="0">
                    <a:latin typeface="Arial"/>
                    <a:cs typeface="Arial"/>
                  </a:rPr>
                  <a:t>A</a:t>
                </a:r>
                <a:endParaRPr lang="en-US" sz="1600" b="1" dirty="0">
                  <a:latin typeface="Arial"/>
                  <a:cs typeface="Arial"/>
                </a:endParaRPr>
              </a:p>
            </p:txBody>
          </p:sp>
        </p:grpSp>
        <p:grpSp>
          <p:nvGrpSpPr>
            <p:cNvPr id="34" name="Group 8"/>
            <p:cNvGrpSpPr/>
            <p:nvPr/>
          </p:nvGrpSpPr>
          <p:grpSpPr>
            <a:xfrm>
              <a:off x="939343" y="4906012"/>
              <a:ext cx="954822" cy="1336623"/>
              <a:chOff x="492107" y="4925321"/>
              <a:chExt cx="954822" cy="1336623"/>
            </a:xfrm>
          </p:grpSpPr>
          <p:pic>
            <p:nvPicPr>
              <p:cNvPr id="56" name="Picture 55" descr="boo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2107" y="4925321"/>
                <a:ext cx="954822" cy="1306599"/>
              </a:xfrm>
              <a:prstGeom prst="rect">
                <a:avLst/>
              </a:prstGeom>
            </p:spPr>
          </p:pic>
          <p:sp>
            <p:nvSpPr>
              <p:cNvPr id="57" name="TextBox 56"/>
              <p:cNvSpPr txBox="1"/>
              <p:nvPr/>
            </p:nvSpPr>
            <p:spPr>
              <a:xfrm>
                <a:off x="549203" y="5384781"/>
                <a:ext cx="517597" cy="877163"/>
              </a:xfrm>
              <a:prstGeom prst="rect">
                <a:avLst/>
              </a:prstGeom>
              <a:noFill/>
              <a:scene3d>
                <a:camera prst="perspectiveFront">
                  <a:rot lat="0" lon="21000000" rev="360000"/>
                </a:camera>
                <a:lightRig rig="threePt" dir="t"/>
              </a:scene3d>
            </p:spPr>
            <p:txBody>
              <a:bodyPr wrap="square" rtlCol="0">
                <a:spAutoFit/>
              </a:bodyPr>
              <a:lstStyle/>
              <a:p>
                <a:r>
                  <a:rPr lang="en-US" sz="1600" b="1" dirty="0" smtClean="0">
                    <a:latin typeface="Arial"/>
                    <a:cs typeface="Arial"/>
                  </a:rPr>
                  <a:t>A</a:t>
                </a:r>
              </a:p>
              <a:p>
                <a:r>
                  <a:rPr lang="en-US" sz="1600" b="1" dirty="0" smtClean="0">
                    <a:latin typeface="Arial"/>
                    <a:cs typeface="Arial"/>
                  </a:rPr>
                  <a:t>A</a:t>
                </a:r>
              </a:p>
              <a:p>
                <a:r>
                  <a:rPr lang="en-US" sz="1600" b="1" dirty="0" smtClean="0">
                    <a:latin typeface="Arial"/>
                    <a:cs typeface="Arial"/>
                  </a:rPr>
                  <a:t>B</a:t>
                </a:r>
                <a:endParaRPr lang="en-US" sz="1600" b="1" dirty="0">
                  <a:latin typeface="Arial"/>
                  <a:cs typeface="Arial"/>
                </a:endParaRPr>
              </a:p>
            </p:txBody>
          </p:sp>
        </p:grpSp>
        <p:grpSp>
          <p:nvGrpSpPr>
            <p:cNvPr id="35" name="Group 9"/>
            <p:cNvGrpSpPr/>
            <p:nvPr/>
          </p:nvGrpSpPr>
          <p:grpSpPr>
            <a:xfrm>
              <a:off x="1383589" y="4906012"/>
              <a:ext cx="954822" cy="1336623"/>
              <a:chOff x="492107" y="4925321"/>
              <a:chExt cx="954822" cy="1336623"/>
            </a:xfrm>
          </p:grpSpPr>
          <p:pic>
            <p:nvPicPr>
              <p:cNvPr id="54" name="Picture 53" descr="boo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2107" y="4925321"/>
                <a:ext cx="954822" cy="1306599"/>
              </a:xfrm>
              <a:prstGeom prst="rect">
                <a:avLst/>
              </a:prstGeom>
            </p:spPr>
          </p:pic>
          <p:sp>
            <p:nvSpPr>
              <p:cNvPr id="55" name="TextBox 54"/>
              <p:cNvSpPr txBox="1"/>
              <p:nvPr/>
            </p:nvSpPr>
            <p:spPr>
              <a:xfrm>
                <a:off x="549203" y="5384781"/>
                <a:ext cx="517597" cy="877163"/>
              </a:xfrm>
              <a:prstGeom prst="rect">
                <a:avLst/>
              </a:prstGeom>
              <a:noFill/>
              <a:scene3d>
                <a:camera prst="perspectiveFront">
                  <a:rot lat="0" lon="21000000" rev="360000"/>
                </a:camera>
                <a:lightRig rig="threePt" dir="t"/>
              </a:scene3d>
            </p:spPr>
            <p:txBody>
              <a:bodyPr wrap="square" rtlCol="0">
                <a:spAutoFit/>
              </a:bodyPr>
              <a:lstStyle/>
              <a:p>
                <a:r>
                  <a:rPr lang="en-US" sz="1600" b="1" dirty="0" smtClean="0">
                    <a:latin typeface="Arial"/>
                    <a:cs typeface="Arial"/>
                  </a:rPr>
                  <a:t>A</a:t>
                </a:r>
              </a:p>
              <a:p>
                <a:r>
                  <a:rPr lang="en-US" sz="1600" b="1" dirty="0" smtClean="0">
                    <a:latin typeface="Arial"/>
                    <a:cs typeface="Arial"/>
                  </a:rPr>
                  <a:t>A</a:t>
                </a:r>
              </a:p>
              <a:p>
                <a:r>
                  <a:rPr lang="en-US" sz="1600" b="1" dirty="0" smtClean="0">
                    <a:latin typeface="Arial"/>
                    <a:cs typeface="Arial"/>
                  </a:rPr>
                  <a:t>C</a:t>
                </a:r>
                <a:endParaRPr lang="en-US" sz="1600" b="1" dirty="0">
                  <a:latin typeface="Arial"/>
                  <a:cs typeface="Arial"/>
                </a:endParaRPr>
              </a:p>
            </p:txBody>
          </p:sp>
        </p:grpSp>
        <p:grpSp>
          <p:nvGrpSpPr>
            <p:cNvPr id="36" name="Group 10"/>
            <p:cNvGrpSpPr/>
            <p:nvPr/>
          </p:nvGrpSpPr>
          <p:grpSpPr>
            <a:xfrm>
              <a:off x="1830825" y="4925321"/>
              <a:ext cx="954822" cy="1336623"/>
              <a:chOff x="492107" y="4925321"/>
              <a:chExt cx="954822" cy="1336623"/>
            </a:xfrm>
          </p:grpSpPr>
          <p:pic>
            <p:nvPicPr>
              <p:cNvPr id="52" name="Picture 51" descr="boo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2107" y="4925321"/>
                <a:ext cx="954822" cy="1306599"/>
              </a:xfrm>
              <a:prstGeom prst="rect">
                <a:avLst/>
              </a:prstGeom>
            </p:spPr>
          </p:pic>
          <p:sp>
            <p:nvSpPr>
              <p:cNvPr id="53" name="TextBox 52"/>
              <p:cNvSpPr txBox="1"/>
              <p:nvPr/>
            </p:nvSpPr>
            <p:spPr>
              <a:xfrm>
                <a:off x="549203" y="5384781"/>
                <a:ext cx="517597" cy="877163"/>
              </a:xfrm>
              <a:prstGeom prst="rect">
                <a:avLst/>
              </a:prstGeom>
              <a:noFill/>
              <a:scene3d>
                <a:camera prst="perspectiveFront">
                  <a:rot lat="0" lon="21000000" rev="360000"/>
                </a:camera>
                <a:lightRig rig="threePt" dir="t"/>
              </a:scene3d>
            </p:spPr>
            <p:txBody>
              <a:bodyPr wrap="square" rtlCol="0">
                <a:spAutoFit/>
              </a:bodyPr>
              <a:lstStyle/>
              <a:p>
                <a:r>
                  <a:rPr lang="en-US" sz="1600" b="1" dirty="0" smtClean="0">
                    <a:latin typeface="Arial"/>
                    <a:cs typeface="Arial"/>
                  </a:rPr>
                  <a:t>A</a:t>
                </a:r>
              </a:p>
              <a:p>
                <a:r>
                  <a:rPr lang="en-US" sz="1600" b="1" dirty="0" smtClean="0">
                    <a:latin typeface="Arial"/>
                    <a:cs typeface="Arial"/>
                  </a:rPr>
                  <a:t>A</a:t>
                </a:r>
              </a:p>
              <a:p>
                <a:r>
                  <a:rPr lang="en-US" sz="1600" b="1" dirty="0" smtClean="0">
                    <a:latin typeface="Arial"/>
                    <a:cs typeface="Arial"/>
                  </a:rPr>
                  <a:t>D</a:t>
                </a:r>
                <a:endParaRPr lang="en-US" sz="1600" b="1" dirty="0">
                  <a:latin typeface="Arial"/>
                  <a:cs typeface="Arial"/>
                </a:endParaRPr>
              </a:p>
            </p:txBody>
          </p:sp>
        </p:grpSp>
        <p:grpSp>
          <p:nvGrpSpPr>
            <p:cNvPr id="37" name="Group 11"/>
            <p:cNvGrpSpPr/>
            <p:nvPr/>
          </p:nvGrpSpPr>
          <p:grpSpPr>
            <a:xfrm>
              <a:off x="3093086" y="4925321"/>
              <a:ext cx="954822" cy="1336623"/>
              <a:chOff x="492107" y="4925321"/>
              <a:chExt cx="954822" cy="1336623"/>
            </a:xfrm>
          </p:grpSpPr>
          <p:pic>
            <p:nvPicPr>
              <p:cNvPr id="50" name="Picture 49" descr="boo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2107" y="4925321"/>
                <a:ext cx="954822" cy="1306599"/>
              </a:xfrm>
              <a:prstGeom prst="rect">
                <a:avLst/>
              </a:prstGeom>
            </p:spPr>
          </p:pic>
          <p:sp>
            <p:nvSpPr>
              <p:cNvPr id="51" name="TextBox 50"/>
              <p:cNvSpPr txBox="1"/>
              <p:nvPr/>
            </p:nvSpPr>
            <p:spPr>
              <a:xfrm>
                <a:off x="549203" y="5384781"/>
                <a:ext cx="517597" cy="877163"/>
              </a:xfrm>
              <a:prstGeom prst="rect">
                <a:avLst/>
              </a:prstGeom>
              <a:noFill/>
              <a:scene3d>
                <a:camera prst="perspectiveFront">
                  <a:rot lat="0" lon="21000000" rev="360000"/>
                </a:camera>
                <a:lightRig rig="threePt" dir="t"/>
              </a:scene3d>
            </p:spPr>
            <p:txBody>
              <a:bodyPr wrap="square" rtlCol="0">
                <a:spAutoFit/>
              </a:bodyPr>
              <a:lstStyle/>
              <a:p>
                <a:r>
                  <a:rPr lang="en-US" sz="1600" b="1" dirty="0" smtClean="0">
                    <a:latin typeface="Arial"/>
                    <a:cs typeface="Arial"/>
                  </a:rPr>
                  <a:t>A</a:t>
                </a:r>
              </a:p>
              <a:p>
                <a:r>
                  <a:rPr lang="en-US" sz="1600" b="1" dirty="0" smtClean="0">
                    <a:latin typeface="Arial"/>
                    <a:cs typeface="Arial"/>
                  </a:rPr>
                  <a:t>L</a:t>
                </a:r>
              </a:p>
              <a:p>
                <a:r>
                  <a:rPr lang="en-US" sz="1600" b="1" dirty="0">
                    <a:latin typeface="Arial"/>
                    <a:cs typeface="Arial"/>
                  </a:rPr>
                  <a:t>L</a:t>
                </a:r>
              </a:p>
            </p:txBody>
          </p:sp>
        </p:grpSp>
        <p:grpSp>
          <p:nvGrpSpPr>
            <p:cNvPr id="38" name="Group 12"/>
            <p:cNvGrpSpPr/>
            <p:nvPr/>
          </p:nvGrpSpPr>
          <p:grpSpPr>
            <a:xfrm>
              <a:off x="4677588" y="4923519"/>
              <a:ext cx="954822" cy="1336623"/>
              <a:chOff x="492107" y="4925321"/>
              <a:chExt cx="954822" cy="1336623"/>
            </a:xfrm>
          </p:grpSpPr>
          <p:pic>
            <p:nvPicPr>
              <p:cNvPr id="48" name="Picture 47" descr="boo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2107" y="4925321"/>
                <a:ext cx="954822" cy="1306599"/>
              </a:xfrm>
              <a:prstGeom prst="rect">
                <a:avLst/>
              </a:prstGeom>
            </p:spPr>
          </p:pic>
          <p:sp>
            <p:nvSpPr>
              <p:cNvPr id="49" name="TextBox 48"/>
              <p:cNvSpPr txBox="1"/>
              <p:nvPr/>
            </p:nvSpPr>
            <p:spPr>
              <a:xfrm>
                <a:off x="549203" y="5384781"/>
                <a:ext cx="517597" cy="877163"/>
              </a:xfrm>
              <a:prstGeom prst="rect">
                <a:avLst/>
              </a:prstGeom>
              <a:noFill/>
              <a:scene3d>
                <a:camera prst="perspectiveFront">
                  <a:rot lat="0" lon="21000000" rev="360000"/>
                </a:camera>
                <a:lightRig rig="threePt" dir="t"/>
              </a:scene3d>
            </p:spPr>
            <p:txBody>
              <a:bodyPr wrap="square" rtlCol="0">
                <a:spAutoFit/>
              </a:bodyPr>
              <a:lstStyle/>
              <a:p>
                <a:r>
                  <a:rPr lang="en-US" sz="1600" b="1" dirty="0" smtClean="0">
                    <a:latin typeface="Arial"/>
                    <a:cs typeface="Arial"/>
                  </a:rPr>
                  <a:t>Y</a:t>
                </a:r>
              </a:p>
              <a:p>
                <a:r>
                  <a:rPr lang="en-US" sz="1600" b="1" dirty="0">
                    <a:latin typeface="Arial"/>
                    <a:cs typeface="Arial"/>
                  </a:rPr>
                  <a:t>O</a:t>
                </a:r>
                <a:endParaRPr lang="en-US" sz="1600" b="1" dirty="0" smtClean="0">
                  <a:latin typeface="Arial"/>
                  <a:cs typeface="Arial"/>
                </a:endParaRPr>
              </a:p>
              <a:p>
                <a:r>
                  <a:rPr lang="en-US" sz="1600" b="1" dirty="0" smtClean="0">
                    <a:latin typeface="Arial"/>
                    <a:cs typeface="Arial"/>
                  </a:rPr>
                  <a:t>U</a:t>
                </a:r>
                <a:endParaRPr lang="en-US" sz="1600" b="1" dirty="0">
                  <a:latin typeface="Arial"/>
                  <a:cs typeface="Arial"/>
                </a:endParaRPr>
              </a:p>
            </p:txBody>
          </p:sp>
        </p:grpSp>
        <p:grpSp>
          <p:nvGrpSpPr>
            <p:cNvPr id="39" name="Group 13"/>
            <p:cNvGrpSpPr/>
            <p:nvPr/>
          </p:nvGrpSpPr>
          <p:grpSpPr>
            <a:xfrm>
              <a:off x="6051054" y="4925321"/>
              <a:ext cx="954822" cy="1336623"/>
              <a:chOff x="492107" y="4925321"/>
              <a:chExt cx="954822" cy="1336623"/>
            </a:xfrm>
          </p:grpSpPr>
          <p:pic>
            <p:nvPicPr>
              <p:cNvPr id="46" name="Picture 45" descr="boo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2107" y="4925321"/>
                <a:ext cx="954822" cy="1306599"/>
              </a:xfrm>
              <a:prstGeom prst="rect">
                <a:avLst/>
              </a:prstGeom>
            </p:spPr>
          </p:pic>
          <p:sp>
            <p:nvSpPr>
              <p:cNvPr id="47" name="TextBox 46"/>
              <p:cNvSpPr txBox="1"/>
              <p:nvPr/>
            </p:nvSpPr>
            <p:spPr>
              <a:xfrm>
                <a:off x="549203" y="5384781"/>
                <a:ext cx="517597" cy="877163"/>
              </a:xfrm>
              <a:prstGeom prst="rect">
                <a:avLst/>
              </a:prstGeom>
              <a:noFill/>
              <a:scene3d>
                <a:camera prst="perspectiveFront">
                  <a:rot lat="0" lon="21000000" rev="360000"/>
                </a:camera>
                <a:lightRig rig="threePt" dir="t"/>
              </a:scene3d>
            </p:spPr>
            <p:txBody>
              <a:bodyPr wrap="square" rtlCol="0">
                <a:spAutoFit/>
              </a:bodyPr>
              <a:lstStyle/>
              <a:p>
                <a:r>
                  <a:rPr lang="en-US" sz="1600" b="1" dirty="0" smtClean="0">
                    <a:latin typeface="Arial"/>
                    <a:cs typeface="Arial"/>
                  </a:rPr>
                  <a:t>Z</a:t>
                </a:r>
              </a:p>
              <a:p>
                <a:r>
                  <a:rPr lang="en-US" sz="1600" b="1" dirty="0" smtClean="0">
                    <a:latin typeface="Arial"/>
                    <a:cs typeface="Arial"/>
                  </a:rPr>
                  <a:t>Z</a:t>
                </a:r>
              </a:p>
              <a:p>
                <a:r>
                  <a:rPr lang="en-US" sz="1600" b="1" dirty="0" smtClean="0">
                    <a:latin typeface="Arial"/>
                    <a:cs typeface="Arial"/>
                  </a:rPr>
                  <a:t>Y</a:t>
                </a:r>
                <a:endParaRPr lang="en-US" sz="1600" b="1" dirty="0">
                  <a:latin typeface="Arial"/>
                  <a:cs typeface="Arial"/>
                </a:endParaRPr>
              </a:p>
            </p:txBody>
          </p:sp>
        </p:grpSp>
        <p:grpSp>
          <p:nvGrpSpPr>
            <p:cNvPr id="40" name="Group 14"/>
            <p:cNvGrpSpPr/>
            <p:nvPr/>
          </p:nvGrpSpPr>
          <p:grpSpPr>
            <a:xfrm>
              <a:off x="6528465" y="4923519"/>
              <a:ext cx="954822" cy="1336623"/>
              <a:chOff x="492107" y="4925321"/>
              <a:chExt cx="954822" cy="1336623"/>
            </a:xfrm>
          </p:grpSpPr>
          <p:pic>
            <p:nvPicPr>
              <p:cNvPr id="44" name="Picture 43" descr="book.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2107" y="4925321"/>
                <a:ext cx="954822" cy="1306599"/>
              </a:xfrm>
              <a:prstGeom prst="rect">
                <a:avLst/>
              </a:prstGeom>
            </p:spPr>
          </p:pic>
          <p:sp>
            <p:nvSpPr>
              <p:cNvPr id="45" name="TextBox 44"/>
              <p:cNvSpPr txBox="1"/>
              <p:nvPr/>
            </p:nvSpPr>
            <p:spPr>
              <a:xfrm>
                <a:off x="549203" y="5384781"/>
                <a:ext cx="517597" cy="877163"/>
              </a:xfrm>
              <a:prstGeom prst="rect">
                <a:avLst/>
              </a:prstGeom>
              <a:noFill/>
              <a:scene3d>
                <a:camera prst="perspectiveFront">
                  <a:rot lat="0" lon="21000000" rev="360000"/>
                </a:camera>
                <a:lightRig rig="threePt" dir="t"/>
              </a:scene3d>
            </p:spPr>
            <p:txBody>
              <a:bodyPr wrap="square" rtlCol="0">
                <a:spAutoFit/>
              </a:bodyPr>
              <a:lstStyle/>
              <a:p>
                <a:r>
                  <a:rPr lang="en-US" sz="1600" b="1" dirty="0" smtClean="0">
                    <a:latin typeface="Arial"/>
                    <a:cs typeface="Arial"/>
                  </a:rPr>
                  <a:t>Z</a:t>
                </a:r>
              </a:p>
              <a:p>
                <a:r>
                  <a:rPr lang="en-US" sz="1600" b="1" dirty="0" smtClean="0">
                    <a:latin typeface="Arial"/>
                    <a:cs typeface="Arial"/>
                  </a:rPr>
                  <a:t>Z</a:t>
                </a:r>
              </a:p>
              <a:p>
                <a:r>
                  <a:rPr lang="en-US" sz="1600" b="1" dirty="0" smtClean="0">
                    <a:latin typeface="Arial"/>
                    <a:cs typeface="Arial"/>
                  </a:rPr>
                  <a:t>Z</a:t>
                </a:r>
                <a:endParaRPr lang="en-US" sz="1600" b="1" dirty="0">
                  <a:latin typeface="Arial"/>
                  <a:cs typeface="Arial"/>
                </a:endParaRPr>
              </a:p>
            </p:txBody>
          </p:sp>
        </p:grpSp>
        <p:sp>
          <p:nvSpPr>
            <p:cNvPr id="41" name="TextBox 40"/>
            <p:cNvSpPr txBox="1"/>
            <p:nvPr/>
          </p:nvSpPr>
          <p:spPr>
            <a:xfrm>
              <a:off x="5564412" y="5462056"/>
              <a:ext cx="399672" cy="347084"/>
            </a:xfrm>
            <a:prstGeom prst="rect">
              <a:avLst/>
            </a:prstGeom>
            <a:noFill/>
          </p:spPr>
          <p:txBody>
            <a:bodyPr wrap="none" rtlCol="0">
              <a:spAutoFit/>
            </a:bodyPr>
            <a:lstStyle/>
            <a:p>
              <a:r>
                <a:rPr lang="en-US" sz="1600" dirty="0" smtClean="0">
                  <a:solidFill>
                    <a:srgbClr val="FFFFFF"/>
                  </a:solidFill>
                  <a:latin typeface="Arial"/>
                  <a:cs typeface="Arial"/>
                </a:rPr>
                <a:t>…</a:t>
              </a:r>
              <a:endParaRPr lang="en-US" sz="1600" dirty="0">
                <a:solidFill>
                  <a:srgbClr val="FFFFFF"/>
                </a:solidFill>
                <a:latin typeface="Arial"/>
                <a:cs typeface="Arial"/>
              </a:endParaRPr>
            </a:p>
          </p:txBody>
        </p:sp>
        <p:sp>
          <p:nvSpPr>
            <p:cNvPr id="42" name="TextBox 41"/>
            <p:cNvSpPr txBox="1"/>
            <p:nvPr/>
          </p:nvSpPr>
          <p:spPr>
            <a:xfrm>
              <a:off x="2674246" y="5453609"/>
              <a:ext cx="399672" cy="347084"/>
            </a:xfrm>
            <a:prstGeom prst="rect">
              <a:avLst/>
            </a:prstGeom>
            <a:noFill/>
          </p:spPr>
          <p:txBody>
            <a:bodyPr wrap="none" rtlCol="0">
              <a:spAutoFit/>
            </a:bodyPr>
            <a:lstStyle/>
            <a:p>
              <a:r>
                <a:rPr lang="en-US" sz="1600" dirty="0" smtClean="0">
                  <a:solidFill>
                    <a:srgbClr val="FFFFFF"/>
                  </a:solidFill>
                  <a:latin typeface="Arial"/>
                  <a:cs typeface="Arial"/>
                </a:rPr>
                <a:t>…</a:t>
              </a:r>
              <a:endParaRPr lang="en-US" sz="1600" dirty="0">
                <a:solidFill>
                  <a:srgbClr val="FFFFFF"/>
                </a:solidFill>
                <a:latin typeface="Arial"/>
                <a:cs typeface="Arial"/>
              </a:endParaRPr>
            </a:p>
          </p:txBody>
        </p:sp>
        <p:sp>
          <p:nvSpPr>
            <p:cNvPr id="43" name="TextBox 42"/>
            <p:cNvSpPr txBox="1"/>
            <p:nvPr/>
          </p:nvSpPr>
          <p:spPr>
            <a:xfrm>
              <a:off x="4133849" y="5453609"/>
              <a:ext cx="399672" cy="347084"/>
            </a:xfrm>
            <a:prstGeom prst="rect">
              <a:avLst/>
            </a:prstGeom>
            <a:noFill/>
          </p:spPr>
          <p:txBody>
            <a:bodyPr wrap="none" rtlCol="0">
              <a:spAutoFit/>
            </a:bodyPr>
            <a:lstStyle/>
            <a:p>
              <a:r>
                <a:rPr lang="en-US" sz="1600" dirty="0" smtClean="0">
                  <a:solidFill>
                    <a:srgbClr val="FFFFFF"/>
                  </a:solidFill>
                  <a:latin typeface="Arial"/>
                  <a:cs typeface="Arial"/>
                </a:rPr>
                <a:t>…</a:t>
              </a:r>
              <a:endParaRPr lang="en-US" sz="1600" dirty="0">
                <a:solidFill>
                  <a:srgbClr val="FFFFFF"/>
                </a:solidFill>
                <a:latin typeface="Arial"/>
                <a:cs typeface="Arial"/>
              </a:endParaRPr>
            </a:p>
          </p:txBody>
        </p:sp>
      </p:grpSp>
      <p:pic>
        <p:nvPicPr>
          <p:cNvPr id="4098" name="Picture 2" descr="C:\Marcus\CD4-Private\Projects\AIXI\Resources\binary-code-cut.gif"/>
          <p:cNvPicPr>
            <a:picLocks noChangeAspect="1" noChangeArrowheads="1"/>
          </p:cNvPicPr>
          <p:nvPr/>
        </p:nvPicPr>
        <p:blipFill>
          <a:blip r:embed="rId4" cstate="print"/>
          <a:srcRect/>
          <a:stretch>
            <a:fillRect/>
          </a:stretch>
        </p:blipFill>
        <p:spPr bwMode="auto">
          <a:xfrm>
            <a:off x="6444208" y="1412776"/>
            <a:ext cx="2016224" cy="182827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115888"/>
            <a:ext cx="8782050" cy="720824"/>
          </a:xfrm>
        </p:spPr>
        <p:txBody>
          <a:bodyPr/>
          <a:lstStyle/>
          <a:p>
            <a:r>
              <a:rPr lang="en-US" dirty="0" smtClean="0"/>
              <a:t>Comparison</a:t>
            </a:r>
            <a:endParaRPr lang="en-US" dirty="0"/>
          </a:p>
        </p:txBody>
      </p:sp>
      <p:sp>
        <p:nvSpPr>
          <p:cNvPr id="3" name="Content Placeholder 2"/>
          <p:cNvSpPr>
            <a:spLocks noGrp="1"/>
          </p:cNvSpPr>
          <p:nvPr>
            <p:ph idx="1"/>
          </p:nvPr>
        </p:nvSpPr>
        <p:spPr>
          <a:xfrm>
            <a:off x="185534" y="980728"/>
            <a:ext cx="8782050" cy="5415310"/>
          </a:xfrm>
        </p:spPr>
        <p:txBody>
          <a:bodyPr/>
          <a:lstStyle/>
          <a:p>
            <a:r>
              <a:rPr lang="en-US" sz="2400" dirty="0" smtClean="0"/>
              <a:t>Each way, outsiders cannot witness a true intelligence singularity.</a:t>
            </a:r>
          </a:p>
          <a:p>
            <a:endParaRPr lang="en-US" sz="2400" dirty="0" smtClean="0"/>
          </a:p>
          <a:p>
            <a:r>
              <a:rPr lang="en-US" sz="2400" dirty="0" smtClean="0"/>
              <a:t>Expansion (</a:t>
            </a:r>
            <a:r>
              <a:rPr lang="en-US" sz="2400" dirty="0" err="1" smtClean="0"/>
              <a:t>inward</a:t>
            </a:r>
            <a:r>
              <a:rPr lang="en-US" sz="2400" dirty="0" err="1" smtClean="0">
                <a:sym typeface="Symbol"/>
              </a:rPr>
              <a:t></a:t>
            </a:r>
            <a:r>
              <a:rPr lang="en-US" sz="2400" dirty="0" err="1" smtClean="0"/>
              <a:t>outward</a:t>
            </a:r>
            <a:r>
              <a:rPr lang="en-US" sz="2400" dirty="0" smtClean="0"/>
              <a:t>) usually follows the way of least resistance.</a:t>
            </a:r>
          </a:p>
          <a:p>
            <a:endParaRPr lang="en-US" sz="2400" dirty="0" smtClean="0"/>
          </a:p>
          <a:p>
            <a:r>
              <a:rPr lang="en-US" sz="2400" dirty="0" smtClean="0"/>
              <a:t>Inward explosion will stop when computronium is reached.</a:t>
            </a:r>
          </a:p>
          <a:p>
            <a:endParaRPr lang="en-US" sz="2400" dirty="0" smtClean="0"/>
          </a:p>
          <a:p>
            <a:r>
              <a:rPr lang="en-US" sz="2400" dirty="0" smtClean="0"/>
              <a:t>Outward explosion will stop when all accessible convertible matter has been used up.</a:t>
            </a:r>
          </a:p>
          <a:p>
            <a:endParaRPr lang="en-US" sz="2400" dirty="0" smtClean="0"/>
          </a:p>
          <a:p>
            <a:r>
              <a:rPr lang="en-US" sz="2400" dirty="0" smtClean="0"/>
              <a:t>Historically, mankind was always outward exploring; </a:t>
            </a:r>
            <a:br>
              <a:rPr lang="en-US" sz="2400" dirty="0" smtClean="0"/>
            </a:br>
            <a:r>
              <a:rPr lang="en-US" sz="2400" dirty="0" smtClean="0"/>
              <a:t>just in recent times it has become more inward exploring (miniaturization &amp; virtual reality).</a:t>
            </a:r>
          </a:p>
          <a:p>
            <a:endParaRPr lang="en-US" sz="2400"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971600" y="836712"/>
            <a:ext cx="7128792" cy="4608512"/>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spcFirstLastPara="1" vert="horz" wrap="square" lIns="91417" tIns="45709" rIns="91417" bIns="45709" numCol="1" anchor="ctr" anchorCtr="0" compatLnSpc="1">
            <a:prstTxWarp prst="textArchDown">
              <a:avLst/>
            </a:prstTxWarp>
            <a:sp3d>
              <a:bevelT w="38100" h="38100"/>
              <a:bevelB w="0" h="635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AU" sz="8000" b="1" kern="0" dirty="0" smtClean="0">
                <a:solidFill>
                  <a:srgbClr val="FFFF00"/>
                </a:solidFill>
                <a:latin typeface="+Section"/>
                <a:ea typeface="+mj-ea"/>
                <a:cs typeface="+mj-cs"/>
              </a:rPr>
              <a:t>f</a:t>
            </a:r>
            <a:r>
              <a:rPr kumimoji="0" lang="en-AU" sz="8000" b="1" i="0" u="none" strike="noStrike" kern="0" cap="none" spc="0" normalizeH="0" baseline="0" noProof="0" dirty="0" err="1" smtClean="0">
                <a:ln>
                  <a:noFill/>
                </a:ln>
                <a:solidFill>
                  <a:srgbClr val="FFFF00"/>
                </a:solidFill>
                <a:effectLst/>
                <a:uLnTx/>
                <a:uFillTx/>
                <a:latin typeface="+Section"/>
                <a:ea typeface="+mj-ea"/>
                <a:cs typeface="+mj-cs"/>
              </a:rPr>
              <a:t>rom</a:t>
            </a:r>
            <a:r>
              <a:rPr kumimoji="0" lang="en-AU" sz="8000" b="1" i="0" u="none" strike="noStrike" kern="0" cap="none" spc="0" normalizeH="0" baseline="0" noProof="0" dirty="0" smtClean="0">
                <a:ln>
                  <a:noFill/>
                </a:ln>
                <a:solidFill>
                  <a:srgbClr val="FFFF00"/>
                </a:solidFill>
                <a:effectLst/>
                <a:uLnTx/>
                <a:uFillTx/>
                <a:latin typeface="+Section"/>
                <a:ea typeface="+mj-ea"/>
                <a:cs typeface="+mj-cs"/>
              </a:rPr>
              <a:t> the Inside</a:t>
            </a:r>
          </a:p>
        </p:txBody>
      </p:sp>
      <p:sp>
        <p:nvSpPr>
          <p:cNvPr id="150530" name="Rectangle 2"/>
          <p:cNvSpPr>
            <a:spLocks noGrp="1" noChangeArrowheads="1"/>
          </p:cNvSpPr>
          <p:nvPr>
            <p:ph type="title"/>
          </p:nvPr>
        </p:nvSpPr>
        <p:spPr>
          <a:xfrm>
            <a:off x="1691680" y="1412776"/>
            <a:ext cx="5832648" cy="3096344"/>
          </a:xfrm>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a:prstTxWarp prst="textArchUp">
              <a:avLst/>
            </a:prstTxWarp>
            <a:sp3d>
              <a:bevelT w="38100" h="38100"/>
              <a:bevelB w="0" h="6350"/>
            </a:sp3d>
          </a:bodyPr>
          <a:lstStyle/>
          <a:p>
            <a:r>
              <a:rPr lang="en-US" sz="8000" dirty="0" smtClean="0">
                <a:effectLst/>
                <a:latin typeface="+Section"/>
              </a:rPr>
              <a:t>The Singularity</a:t>
            </a:r>
            <a:endParaRPr lang="en-AU" sz="8000" dirty="0">
              <a:effectLst/>
              <a:latin typeface="+Section"/>
            </a:endParaRPr>
          </a:p>
        </p:txBody>
      </p:sp>
      <p:pic>
        <p:nvPicPr>
          <p:cNvPr id="2051" name="Picture 3" descr="C:\Marcus\CD4-Private\Projects\Philosophy\Singularity\resources\Wall-E-head-with-blue-Eyes-cut.png"/>
          <p:cNvPicPr>
            <a:picLocks noChangeAspect="1" noChangeArrowheads="1"/>
          </p:cNvPicPr>
          <p:nvPr/>
        </p:nvPicPr>
        <p:blipFill>
          <a:blip r:embed="rId4" cstate="print"/>
          <a:srcRect/>
          <a:stretch>
            <a:fillRect/>
          </a:stretch>
        </p:blipFill>
        <p:spPr bwMode="auto">
          <a:xfrm>
            <a:off x="4201856" y="3338172"/>
            <a:ext cx="1008112" cy="71810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Virtualize</a:t>
            </a:r>
            <a:r>
              <a:rPr lang="en-US" dirty="0" smtClean="0"/>
              <a:t> Society</a:t>
            </a:r>
            <a:endParaRPr lang="en-US" dirty="0"/>
          </a:p>
        </p:txBody>
      </p:sp>
      <p:sp>
        <p:nvSpPr>
          <p:cNvPr id="3" name="Content Placeholder 2"/>
          <p:cNvSpPr>
            <a:spLocks noGrp="1"/>
          </p:cNvSpPr>
          <p:nvPr>
            <p:ph idx="1"/>
          </p:nvPr>
        </p:nvSpPr>
        <p:spPr/>
        <p:txBody>
          <a:bodyPr/>
          <a:lstStyle/>
          <a:p>
            <a:pPr marL="0">
              <a:buNone/>
            </a:pPr>
            <a:r>
              <a:rPr lang="en-US" sz="2400" dirty="0" smtClean="0"/>
              <a:t>Now consider the Singularity from the inside:</a:t>
            </a:r>
            <a:br>
              <a:rPr lang="en-US" sz="2400" dirty="0" smtClean="0"/>
            </a:br>
            <a:r>
              <a:rPr lang="en-US" sz="2400" dirty="0" smtClean="0"/>
              <a:t>What will a participant experience?</a:t>
            </a:r>
          </a:p>
          <a:p>
            <a:pPr>
              <a:buNone/>
            </a:pPr>
            <a:r>
              <a:rPr lang="en-US" dirty="0" smtClean="0">
                <a:solidFill>
                  <a:srgbClr val="FF9900"/>
                </a:solidFill>
              </a:rPr>
              <a:t>Assumptions:</a:t>
            </a:r>
          </a:p>
          <a:p>
            <a:r>
              <a:rPr lang="en-US" sz="2400" dirty="0" smtClean="0"/>
              <a:t>initial society similar to our current society</a:t>
            </a:r>
          </a:p>
          <a:p>
            <a:r>
              <a:rPr lang="en-US" sz="2400" dirty="0" smtClean="0"/>
              <a:t>very large number of individuals,</a:t>
            </a:r>
          </a:p>
          <a:p>
            <a:r>
              <a:rPr lang="en-US" sz="2400" dirty="0" smtClean="0"/>
              <a:t>who possess some autonomy and freedom,</a:t>
            </a:r>
          </a:p>
          <a:p>
            <a:r>
              <a:rPr lang="en-US" sz="2400" dirty="0" smtClean="0"/>
              <a:t>who interact with each other and with their environment</a:t>
            </a:r>
          </a:p>
          <a:p>
            <a:r>
              <a:rPr lang="en-US" sz="2400" dirty="0" smtClean="0"/>
              <a:t>in cooperation and in competition </a:t>
            </a:r>
            <a:br>
              <a:rPr lang="en-US" sz="2400" dirty="0" smtClean="0"/>
            </a:br>
            <a:r>
              <a:rPr lang="en-US" sz="2400" dirty="0" smtClean="0"/>
              <a:t>over resources and other things.</a:t>
            </a:r>
          </a:p>
          <a:p>
            <a:pPr>
              <a:buNone/>
            </a:pPr>
            <a:r>
              <a:rPr lang="en-US" dirty="0" smtClean="0">
                <a:solidFill>
                  <a:srgbClr val="FF9900"/>
                </a:solidFill>
              </a:rPr>
              <a:t>Example:</a:t>
            </a:r>
            <a:r>
              <a:rPr lang="en-US" sz="2400" dirty="0" smtClean="0"/>
              <a:t> virtual world populated </a:t>
            </a:r>
            <a:br>
              <a:rPr lang="en-US" sz="2400" dirty="0" smtClean="0"/>
            </a:br>
            <a:r>
              <a:rPr lang="en-US" sz="2400" dirty="0" smtClean="0"/>
              <a:t>with intelligent agents simulating </a:t>
            </a:r>
            <a:br>
              <a:rPr lang="en-US" sz="2400" dirty="0" smtClean="0"/>
            </a:br>
            <a:r>
              <a:rPr lang="en-US" sz="2400" dirty="0" smtClean="0"/>
              <a:t>scans of human brains.</a:t>
            </a:r>
          </a:p>
          <a:p>
            <a:endParaRPr lang="en-US" sz="2400" dirty="0"/>
          </a:p>
        </p:txBody>
      </p:sp>
      <p:pic>
        <p:nvPicPr>
          <p:cNvPr id="2050" name="Picture 2" descr="C:\Marcus\CD4-Private\Projects\Philosophy\Singularity\resources\robot-society.jpg"/>
          <p:cNvPicPr>
            <a:picLocks noChangeAspect="1" noChangeArrowheads="1"/>
          </p:cNvPicPr>
          <p:nvPr/>
        </p:nvPicPr>
        <p:blipFill>
          <a:blip r:embed="rId3" cstate="print"/>
          <a:srcRect/>
          <a:stretch>
            <a:fillRect/>
          </a:stretch>
        </p:blipFill>
        <p:spPr bwMode="auto">
          <a:xfrm>
            <a:off x="5148064" y="4725144"/>
            <a:ext cx="3855665" cy="200494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115888"/>
            <a:ext cx="8782050" cy="648816"/>
          </a:xfrm>
        </p:spPr>
        <p:txBody>
          <a:bodyPr/>
          <a:lstStyle/>
          <a:p>
            <a:r>
              <a:rPr lang="en-US" dirty="0" smtClean="0"/>
              <a:t>Fixed Computational Resources</a:t>
            </a:r>
            <a:endParaRPr lang="en-US" dirty="0"/>
          </a:p>
        </p:txBody>
      </p:sp>
      <p:sp>
        <p:nvSpPr>
          <p:cNvPr id="3" name="Content Placeholder 2"/>
          <p:cNvSpPr>
            <a:spLocks noGrp="1"/>
          </p:cNvSpPr>
          <p:nvPr>
            <p:ph idx="1"/>
          </p:nvPr>
        </p:nvSpPr>
        <p:spPr>
          <a:xfrm>
            <a:off x="184150" y="764704"/>
            <a:ext cx="8959850" cy="5977409"/>
          </a:xfrm>
        </p:spPr>
        <p:txBody>
          <a:bodyPr/>
          <a:lstStyle/>
          <a:p>
            <a:pPr>
              <a:buNone/>
            </a:pPr>
            <a:r>
              <a:rPr lang="en-US" dirty="0" err="1" smtClean="0">
                <a:solidFill>
                  <a:srgbClr val="FF9900"/>
                </a:solidFill>
              </a:rPr>
              <a:t>Vorld</a:t>
            </a:r>
            <a:r>
              <a:rPr lang="en-US" dirty="0" smtClean="0">
                <a:solidFill>
                  <a:srgbClr val="FF9900"/>
                </a:solidFill>
              </a:rPr>
              <a:t> much like real counter-part:</a:t>
            </a:r>
            <a:r>
              <a:rPr lang="en-US" sz="2400" dirty="0" smtClean="0"/>
              <a:t> new (virtual) inventions, technologies, fashions, interests, art, etc.</a:t>
            </a:r>
          </a:p>
          <a:p>
            <a:pPr>
              <a:buNone/>
            </a:pPr>
            <a:r>
              <a:rPr lang="en-US" dirty="0" smtClean="0">
                <a:solidFill>
                  <a:srgbClr val="FF9900"/>
                </a:solidFill>
              </a:rPr>
              <a:t>Some difference to real counter-part: </a:t>
            </a:r>
          </a:p>
          <a:p>
            <a:r>
              <a:rPr lang="en-US" sz="2400" dirty="0" smtClean="0"/>
              <a:t>duplicating (virtual) objects and directed artificial evolution will be easier.</a:t>
            </a:r>
          </a:p>
          <a:p>
            <a:r>
              <a:rPr lang="en-US" sz="2400" dirty="0" smtClean="0"/>
              <a:t>building faster virtual computers and fancier gadgets will be hard/impossible.</a:t>
            </a:r>
          </a:p>
          <a:p>
            <a:r>
              <a:rPr lang="en-US" sz="2400" dirty="0" err="1" smtClean="0"/>
              <a:t>Virtuals</a:t>
            </a:r>
            <a:r>
              <a:rPr lang="en-US" sz="2400" dirty="0" smtClean="0"/>
              <a:t> will adapt to abundance/scarcity of virtual resources like in reality</a:t>
            </a:r>
          </a:p>
          <a:p>
            <a:r>
              <a:rPr lang="en-US" sz="2400" dirty="0" smtClean="0"/>
              <a:t>and/or adapt to new models of society and politics.</a:t>
            </a:r>
          </a:p>
          <a:p>
            <a:r>
              <a:rPr lang="en-US" sz="2400" dirty="0" smtClean="0"/>
              <a:t>But an </a:t>
            </a:r>
            <a:r>
              <a:rPr lang="en-US" sz="2400" dirty="0" smtClean="0">
                <a:solidFill>
                  <a:srgbClr val="00FF00"/>
                </a:solidFill>
              </a:rPr>
              <a:t>intelligence explosion</a:t>
            </a:r>
            <a:r>
              <a:rPr lang="en-US" sz="2400" dirty="0" smtClean="0"/>
              <a:t> with fixed comp,</a:t>
            </a:r>
            <a:br>
              <a:rPr lang="en-US" sz="2400" dirty="0" smtClean="0"/>
            </a:br>
            <a:r>
              <a:rPr lang="en-US" sz="2400" dirty="0" smtClean="0"/>
              <a:t>even with algorithmic improvements seems highly </a:t>
            </a:r>
            <a:r>
              <a:rPr lang="en-US" sz="2400" dirty="0" smtClean="0">
                <a:solidFill>
                  <a:srgbClr val="00FF00"/>
                </a:solidFill>
              </a:rPr>
              <a:t>implausible</a:t>
            </a:r>
            <a:r>
              <a:rPr lang="en-US" sz="2400" dirty="0" smtClean="0"/>
              <a:t>.</a:t>
            </a:r>
          </a:p>
          <a:p>
            <a:endParaRPr lang="en-US" sz="2400" dirty="0"/>
          </a:p>
        </p:txBody>
      </p:sp>
      <p:grpSp>
        <p:nvGrpSpPr>
          <p:cNvPr id="4" name="Group 3"/>
          <p:cNvGrpSpPr/>
          <p:nvPr/>
        </p:nvGrpSpPr>
        <p:grpSpPr>
          <a:xfrm>
            <a:off x="1187624" y="6009080"/>
            <a:ext cx="6726218" cy="944455"/>
            <a:chOff x="107504" y="2270573"/>
            <a:chExt cx="9275747" cy="1302444"/>
          </a:xfrm>
        </p:grpSpPr>
        <p:pic>
          <p:nvPicPr>
            <p:cNvPr id="5" name="Picture 4" descr="80_computer_o.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504" y="2276873"/>
              <a:ext cx="1242878" cy="1296144"/>
            </a:xfrm>
            <a:prstGeom prst="rect">
              <a:avLst/>
            </a:prstGeom>
          </p:spPr>
        </p:pic>
        <p:sp>
          <p:nvSpPr>
            <p:cNvPr id="6" name="TextBox 5"/>
            <p:cNvSpPr txBox="1"/>
            <p:nvPr/>
          </p:nvSpPr>
          <p:spPr>
            <a:xfrm>
              <a:off x="244084" y="2270573"/>
              <a:ext cx="849005" cy="636656"/>
            </a:xfrm>
            <a:prstGeom prst="rect">
              <a:avLst/>
            </a:prstGeom>
            <a:noFill/>
          </p:spPr>
          <p:txBody>
            <a:bodyPr wrap="square" rtlCol="0">
              <a:spAutoFit/>
            </a:bodyPr>
            <a:lstStyle/>
            <a:p>
              <a:r>
                <a:rPr lang="en-US" sz="2400" b="1" dirty="0" smtClean="0">
                  <a:solidFill>
                    <a:srgbClr val="FF9900"/>
                  </a:solidFill>
                </a:rPr>
                <a:t>01</a:t>
              </a:r>
              <a:endParaRPr lang="en-US" sz="2400" b="1" dirty="0">
                <a:solidFill>
                  <a:srgbClr val="FF9900"/>
                </a:solidFill>
              </a:endParaRPr>
            </a:p>
          </p:txBody>
        </p:sp>
        <p:pic>
          <p:nvPicPr>
            <p:cNvPr id="7" name="Picture 6" descr="80_computer_o.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03648" y="2276873"/>
              <a:ext cx="1242878" cy="1296144"/>
            </a:xfrm>
            <a:prstGeom prst="rect">
              <a:avLst/>
            </a:prstGeom>
          </p:spPr>
        </p:pic>
        <p:sp>
          <p:nvSpPr>
            <p:cNvPr id="8" name="TextBox 7"/>
            <p:cNvSpPr txBox="1"/>
            <p:nvPr/>
          </p:nvSpPr>
          <p:spPr>
            <a:xfrm>
              <a:off x="1210957" y="2319288"/>
              <a:ext cx="1421068" cy="636656"/>
            </a:xfrm>
            <a:prstGeom prst="rect">
              <a:avLst/>
            </a:prstGeom>
            <a:noFill/>
          </p:spPr>
          <p:txBody>
            <a:bodyPr wrap="square" rtlCol="0">
              <a:spAutoFit/>
            </a:bodyPr>
            <a:lstStyle/>
            <a:p>
              <a:r>
                <a:rPr lang="en-US" altLang="zh-CN" sz="2400" b="1" dirty="0" smtClean="0">
                  <a:solidFill>
                    <a:srgbClr val="FF9900"/>
                  </a:solidFill>
                </a:rPr>
                <a:t>Basic</a:t>
              </a:r>
              <a:endParaRPr lang="en-US" sz="2400" b="1" dirty="0">
                <a:solidFill>
                  <a:srgbClr val="FF9900"/>
                </a:solidFill>
              </a:endParaRPr>
            </a:p>
          </p:txBody>
        </p:sp>
        <p:pic>
          <p:nvPicPr>
            <p:cNvPr id="9" name="Picture 8" descr="80_computer_o.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9792" y="2276872"/>
              <a:ext cx="1242878" cy="1296144"/>
            </a:xfrm>
            <a:prstGeom prst="rect">
              <a:avLst/>
            </a:prstGeom>
          </p:spPr>
        </p:pic>
        <p:sp>
          <p:nvSpPr>
            <p:cNvPr id="10" name="TextBox 9"/>
            <p:cNvSpPr txBox="1"/>
            <p:nvPr/>
          </p:nvSpPr>
          <p:spPr>
            <a:xfrm>
              <a:off x="2887966" y="2276871"/>
              <a:ext cx="594191" cy="636656"/>
            </a:xfrm>
            <a:prstGeom prst="rect">
              <a:avLst/>
            </a:prstGeom>
            <a:noFill/>
          </p:spPr>
          <p:txBody>
            <a:bodyPr wrap="square" rtlCol="0">
              <a:spAutoFit/>
            </a:bodyPr>
            <a:lstStyle/>
            <a:p>
              <a:r>
                <a:rPr lang="en-US" altLang="zh-CN" sz="2400" b="1" dirty="0" smtClean="0">
                  <a:solidFill>
                    <a:srgbClr val="FF9900"/>
                  </a:solidFill>
                </a:rPr>
                <a:t>C</a:t>
              </a:r>
              <a:endParaRPr lang="en-US" sz="2400" b="1" dirty="0">
                <a:solidFill>
                  <a:srgbClr val="FF9900"/>
                </a:solidFill>
              </a:endParaRPr>
            </a:p>
          </p:txBody>
        </p:sp>
        <p:pic>
          <p:nvPicPr>
            <p:cNvPr id="11" name="Picture 10" descr="80_computer_o.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67944" y="2276872"/>
              <a:ext cx="1242878" cy="1296144"/>
            </a:xfrm>
            <a:prstGeom prst="rect">
              <a:avLst/>
            </a:prstGeom>
          </p:spPr>
        </p:pic>
        <p:sp>
          <p:nvSpPr>
            <p:cNvPr id="12" name="TextBox 11"/>
            <p:cNvSpPr txBox="1"/>
            <p:nvPr/>
          </p:nvSpPr>
          <p:spPr>
            <a:xfrm>
              <a:off x="3980288" y="2276871"/>
              <a:ext cx="1086550" cy="636656"/>
            </a:xfrm>
            <a:prstGeom prst="rect">
              <a:avLst/>
            </a:prstGeom>
            <a:noFill/>
          </p:spPr>
          <p:txBody>
            <a:bodyPr wrap="square" rtlCol="0">
              <a:spAutoFit/>
            </a:bodyPr>
            <a:lstStyle/>
            <a:p>
              <a:r>
                <a:rPr lang="en-US" altLang="zh-CN" sz="2400" b="1" dirty="0" smtClean="0">
                  <a:solidFill>
                    <a:srgbClr val="FF9900"/>
                  </a:solidFill>
                </a:rPr>
                <a:t>C++</a:t>
              </a:r>
              <a:endParaRPr lang="en-US" sz="2400" b="1" dirty="0">
                <a:solidFill>
                  <a:srgbClr val="FF9900"/>
                </a:solidFill>
              </a:endParaRPr>
            </a:p>
          </p:txBody>
        </p:sp>
        <p:pic>
          <p:nvPicPr>
            <p:cNvPr id="13" name="Picture 12" descr="80_computer_o.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36096" y="2276872"/>
              <a:ext cx="1242878" cy="1296144"/>
            </a:xfrm>
            <a:prstGeom prst="rect">
              <a:avLst/>
            </a:prstGeom>
          </p:spPr>
        </p:pic>
        <p:sp>
          <p:nvSpPr>
            <p:cNvPr id="14" name="TextBox 13"/>
            <p:cNvSpPr txBox="1"/>
            <p:nvPr/>
          </p:nvSpPr>
          <p:spPr>
            <a:xfrm>
              <a:off x="5469820" y="2276871"/>
              <a:ext cx="1108628" cy="636656"/>
            </a:xfrm>
            <a:prstGeom prst="rect">
              <a:avLst/>
            </a:prstGeom>
            <a:noFill/>
          </p:spPr>
          <p:txBody>
            <a:bodyPr wrap="square" rtlCol="0">
              <a:spAutoFit/>
            </a:bodyPr>
            <a:lstStyle/>
            <a:p>
              <a:r>
                <a:rPr lang="en-US" altLang="zh-CN" sz="2400" b="1" dirty="0" smtClean="0">
                  <a:solidFill>
                    <a:srgbClr val="FF9900"/>
                  </a:solidFill>
                </a:rPr>
                <a:t>Ada</a:t>
              </a:r>
              <a:endParaRPr lang="en-US" sz="2400" b="1" dirty="0">
                <a:solidFill>
                  <a:srgbClr val="FF9900"/>
                </a:solidFill>
              </a:endParaRPr>
            </a:p>
          </p:txBody>
        </p:sp>
        <p:sp>
          <p:nvSpPr>
            <p:cNvPr id="15" name="TextBox 14"/>
            <p:cNvSpPr txBox="1"/>
            <p:nvPr/>
          </p:nvSpPr>
          <p:spPr>
            <a:xfrm>
              <a:off x="6489120" y="2452254"/>
              <a:ext cx="2894131" cy="806430"/>
            </a:xfrm>
            <a:prstGeom prst="rect">
              <a:avLst/>
            </a:prstGeom>
            <a:noFill/>
          </p:spPr>
          <p:txBody>
            <a:bodyPr wrap="none" rtlCol="0">
              <a:spAutoFit/>
            </a:bodyPr>
            <a:lstStyle/>
            <a:p>
              <a:r>
                <a:rPr lang="en-US" sz="3200" dirty="0" smtClean="0">
                  <a:solidFill>
                    <a:schemeClr val="bg1"/>
                  </a:solidFill>
                </a:rPr>
                <a:t>Singularity</a:t>
              </a:r>
              <a:endParaRPr lang="en-US" sz="3200" dirty="0">
                <a:solidFill>
                  <a:schemeClr val="bg1"/>
                </a:solidFill>
              </a:endParaRPr>
            </a:p>
          </p:txBody>
        </p:sp>
        <p:cxnSp>
          <p:nvCxnSpPr>
            <p:cNvPr id="16" name="Straight Connector 15"/>
            <p:cNvCxnSpPr/>
            <p:nvPr/>
          </p:nvCxnSpPr>
          <p:spPr>
            <a:xfrm flipH="1">
              <a:off x="6732240" y="2564904"/>
              <a:ext cx="2411760" cy="648072"/>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732240" y="2564904"/>
              <a:ext cx="2411760" cy="648072"/>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4000" dirty="0" smtClean="0"/>
              <a:t>Table of Contents</a:t>
            </a:r>
            <a:endParaRPr lang="en-AU" sz="4000" dirty="0"/>
          </a:p>
        </p:txBody>
      </p:sp>
      <p:sp>
        <p:nvSpPr>
          <p:cNvPr id="81923" name="Rectangle 3"/>
          <p:cNvSpPr>
            <a:spLocks noGrp="1" noChangeArrowheads="1"/>
          </p:cNvSpPr>
          <p:nvPr>
            <p:ph type="body" idx="1"/>
          </p:nvPr>
        </p:nvSpPr>
        <p:spPr>
          <a:xfrm>
            <a:off x="1691680" y="1412875"/>
            <a:ext cx="7274520" cy="4752429"/>
          </a:xfrm>
        </p:spPr>
        <p:txBody>
          <a:bodyPr/>
          <a:lstStyle/>
          <a:p>
            <a:pPr>
              <a:lnSpc>
                <a:spcPct val="90000"/>
              </a:lnSpc>
            </a:pPr>
            <a:r>
              <a:rPr lang="en-US" sz="2400" dirty="0" smtClean="0"/>
              <a:t>Introduction to the Singularity</a:t>
            </a:r>
          </a:p>
          <a:p>
            <a:pPr>
              <a:lnSpc>
                <a:spcPct val="90000"/>
              </a:lnSpc>
            </a:pPr>
            <a:r>
              <a:rPr lang="en-US" sz="2400" dirty="0" smtClean="0"/>
              <a:t>Will there be a Singularity</a:t>
            </a:r>
          </a:p>
          <a:p>
            <a:pPr>
              <a:lnSpc>
                <a:spcPct val="90000"/>
              </a:lnSpc>
            </a:pPr>
            <a:r>
              <a:rPr lang="en-US" sz="2400" dirty="0" smtClean="0"/>
              <a:t>The Singularity from the Outside</a:t>
            </a:r>
          </a:p>
          <a:p>
            <a:pPr>
              <a:lnSpc>
                <a:spcPct val="90000"/>
              </a:lnSpc>
            </a:pPr>
            <a:r>
              <a:rPr lang="en-US" sz="2400" dirty="0" smtClean="0"/>
              <a:t>The Singularity from the Inside</a:t>
            </a:r>
          </a:p>
          <a:p>
            <a:pPr>
              <a:lnSpc>
                <a:spcPct val="90000"/>
              </a:lnSpc>
            </a:pPr>
            <a:r>
              <a:rPr lang="en-US" sz="2400" dirty="0" smtClean="0"/>
              <a:t>Speed versus Intelligence Explosion</a:t>
            </a:r>
          </a:p>
          <a:p>
            <a:pPr>
              <a:lnSpc>
                <a:spcPct val="90000"/>
              </a:lnSpc>
            </a:pPr>
            <a:r>
              <a:rPr lang="en-US" sz="2400" dirty="0" smtClean="0"/>
              <a:t>What is Intelligence</a:t>
            </a:r>
          </a:p>
          <a:p>
            <a:pPr>
              <a:lnSpc>
                <a:spcPct val="90000"/>
              </a:lnSpc>
            </a:pPr>
            <a:r>
              <a:rPr lang="en-US" sz="2400" dirty="0" smtClean="0"/>
              <a:t>Is Intelligence Unlimited or Bounded</a:t>
            </a:r>
          </a:p>
          <a:p>
            <a:pPr>
              <a:lnSpc>
                <a:spcPct val="90000"/>
              </a:lnSpc>
            </a:pPr>
            <a:r>
              <a:rPr lang="en-US" sz="2400" dirty="0" err="1" smtClean="0"/>
              <a:t>Singularitarian</a:t>
            </a:r>
            <a:r>
              <a:rPr lang="en-US" sz="2400" dirty="0" smtClean="0"/>
              <a:t> Intelligences</a:t>
            </a:r>
          </a:p>
          <a:p>
            <a:pPr>
              <a:lnSpc>
                <a:spcPct val="90000"/>
              </a:lnSpc>
            </a:pPr>
            <a:r>
              <a:rPr lang="en-US" sz="2400" dirty="0" smtClean="0"/>
              <a:t>Diversity Explosion and the Value of a Virtual Life</a:t>
            </a:r>
          </a:p>
          <a:p>
            <a:pPr>
              <a:lnSpc>
                <a:spcPct val="90000"/>
              </a:lnSpc>
            </a:pPr>
            <a:r>
              <a:rPr lang="en-US" sz="2400" dirty="0" smtClean="0"/>
              <a:t>Personal Remarks</a:t>
            </a:r>
          </a:p>
          <a:p>
            <a:pPr>
              <a:lnSpc>
                <a:spcPct val="90000"/>
              </a:lnSpc>
            </a:pPr>
            <a:r>
              <a:rPr lang="en-US" sz="2400" dirty="0" smtClean="0"/>
              <a:t>Speculative Conclusions</a:t>
            </a:r>
          </a:p>
        </p:txBody>
      </p:sp>
    </p:spTree>
    <p:extLst>
      <p:ext uri="{BB962C8B-B14F-4D97-AF65-F5344CB8AC3E}">
        <p14:creationId xmlns:p14="http://schemas.microsoft.com/office/powerpoint/2010/main" val="2820256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143000"/>
          </a:xfrm>
        </p:spPr>
        <p:txBody>
          <a:bodyPr/>
          <a:lstStyle/>
          <a:p>
            <a:r>
              <a:rPr lang="en-US" dirty="0" smtClean="0"/>
              <a:t>Increasing Comp (per Individual)</a:t>
            </a:r>
            <a:br>
              <a:rPr lang="en-US" dirty="0" smtClean="0"/>
            </a:br>
            <a:r>
              <a:rPr lang="en-US" sz="2400" dirty="0" smtClean="0"/>
              <a:t> Assume uniform speed-up of the whole virtual world</a:t>
            </a:r>
            <a:endParaRPr lang="en-US" sz="2400" dirty="0"/>
          </a:p>
        </p:txBody>
      </p:sp>
      <p:sp>
        <p:nvSpPr>
          <p:cNvPr id="3" name="Content Placeholder 2"/>
          <p:cNvSpPr>
            <a:spLocks noGrp="1"/>
          </p:cNvSpPr>
          <p:nvPr>
            <p:ph idx="1"/>
          </p:nvPr>
        </p:nvSpPr>
        <p:spPr/>
        <p:txBody>
          <a:bodyPr/>
          <a:lstStyle/>
          <a:p>
            <a:pPr>
              <a:spcBef>
                <a:spcPts val="1700"/>
              </a:spcBef>
            </a:pPr>
            <a:r>
              <a:rPr lang="en-US" sz="2400" dirty="0" err="1" smtClean="0"/>
              <a:t>Virtual's</a:t>
            </a:r>
            <a:r>
              <a:rPr lang="en-US" sz="2400" dirty="0" smtClean="0"/>
              <a:t> subjective thought processes will be sped up </a:t>
            </a:r>
            <a:br>
              <a:rPr lang="en-US" sz="2400" dirty="0" smtClean="0"/>
            </a:br>
            <a:r>
              <a:rPr lang="en-US" sz="2400" dirty="0" smtClean="0"/>
              <a:t>at the same rate as their virtual surroundings.</a:t>
            </a:r>
          </a:p>
          <a:p>
            <a:pPr>
              <a:spcBef>
                <a:spcPts val="1700"/>
              </a:spcBef>
            </a:pPr>
            <a:r>
              <a:rPr lang="en-US" sz="2400" dirty="0" smtClean="0"/>
              <a:t>Then inhabitants would actually not be able to recognize this</a:t>
            </a:r>
            <a:br>
              <a:rPr lang="en-US" sz="2400" dirty="0" smtClean="0"/>
            </a:br>
            <a:r>
              <a:rPr lang="en-US" sz="2400" dirty="0" smtClean="0"/>
              <a:t>since nothing would change for them.</a:t>
            </a:r>
          </a:p>
          <a:p>
            <a:pPr>
              <a:spcBef>
                <a:spcPts val="1700"/>
              </a:spcBef>
            </a:pPr>
            <a:r>
              <a:rPr lang="en-US" sz="2400" dirty="0" smtClean="0"/>
              <a:t>Only difference: outside world slows down.</a:t>
            </a:r>
          </a:p>
          <a:p>
            <a:pPr>
              <a:spcBef>
                <a:spcPts val="1700"/>
              </a:spcBef>
            </a:pPr>
            <a:r>
              <a:rPr lang="en-US" sz="2400" dirty="0" smtClean="0"/>
              <a:t>Also outsiders would appear slower (but not dumber).</a:t>
            </a:r>
          </a:p>
          <a:p>
            <a:pPr>
              <a:spcBef>
                <a:spcPts val="1700"/>
              </a:spcBef>
            </a:pPr>
            <a:r>
              <a:rPr lang="en-US" sz="2400" dirty="0" smtClean="0"/>
              <a:t>If comp is sped up hyperbolically, the subjectively infinite future of the </a:t>
            </a:r>
            <a:r>
              <a:rPr lang="en-US" sz="2400" dirty="0" err="1" smtClean="0"/>
              <a:t>virtuals</a:t>
            </a:r>
            <a:r>
              <a:rPr lang="en-US" sz="2400" dirty="0" smtClean="0"/>
              <a:t> would fit into finite real time.</a:t>
            </a:r>
          </a:p>
          <a:p>
            <a:pPr>
              <a:spcBef>
                <a:spcPts val="1700"/>
              </a:spcBef>
            </a:pPr>
            <a:r>
              <a:rPr lang="en-US" sz="2400" dirty="0" smtClean="0"/>
              <a:t>Reverse to time dilatation in black holes:</a:t>
            </a:r>
            <a:br>
              <a:rPr lang="en-US" sz="2400" dirty="0" smtClean="0"/>
            </a:br>
            <a:r>
              <a:rPr lang="en-US" sz="2400" dirty="0" smtClean="0"/>
              <a:t>Astronaut hits singularity in finite/infinite subjective/observer time.</a:t>
            </a:r>
          </a:p>
          <a:p>
            <a:pPr>
              <a:spcBef>
                <a:spcPts val="1700"/>
              </a:spcBef>
            </a:pPr>
            <a:endParaRPr lang="en-US" sz="2400"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Comp </a:t>
            </a:r>
            <a:r>
              <a:rPr lang="en-US" sz="3600" dirty="0" smtClean="0"/>
              <a:t>(# of Individuals)</a:t>
            </a:r>
            <a:r>
              <a:rPr lang="en-US" sz="2400" dirty="0" smtClean="0"/>
              <a:t/>
            </a:r>
            <a:br>
              <a:rPr lang="en-US" sz="2400" dirty="0" smtClean="0"/>
            </a:br>
            <a:r>
              <a:rPr lang="en-US" sz="2400" dirty="0" smtClean="0"/>
              <a:t> add more </a:t>
            </a:r>
            <a:r>
              <a:rPr lang="en-US" sz="2400" dirty="0" err="1" smtClean="0"/>
              <a:t>virtuals</a:t>
            </a:r>
            <a:r>
              <a:rPr lang="en-US" sz="2400" dirty="0" smtClean="0"/>
              <a:t> but keep comp per individual fixed</a:t>
            </a:r>
            <a:endParaRPr lang="en-US" sz="2400" dirty="0"/>
          </a:p>
        </p:txBody>
      </p:sp>
      <p:sp>
        <p:nvSpPr>
          <p:cNvPr id="3" name="Content Placeholder 2"/>
          <p:cNvSpPr>
            <a:spLocks noGrp="1"/>
          </p:cNvSpPr>
          <p:nvPr>
            <p:ph idx="1"/>
          </p:nvPr>
        </p:nvSpPr>
        <p:spPr/>
        <p:txBody>
          <a:bodyPr/>
          <a:lstStyle/>
          <a:p>
            <a:pPr algn="ctr">
              <a:buNone/>
            </a:pPr>
            <a:r>
              <a:rPr lang="en-US" sz="2800" dirty="0" smtClean="0">
                <a:solidFill>
                  <a:srgbClr val="00FF00"/>
                </a:solidFill>
              </a:rPr>
              <a:t>No individual speedup </a:t>
            </a:r>
            <a:r>
              <a:rPr lang="en-US" sz="2800" dirty="0" smtClean="0">
                <a:solidFill>
                  <a:srgbClr val="00FF00"/>
                </a:solidFill>
                <a:sym typeface="Symbol"/>
              </a:rPr>
              <a:t></a:t>
            </a:r>
            <a:r>
              <a:rPr lang="en-US" sz="2800" dirty="0" smtClean="0">
                <a:solidFill>
                  <a:srgbClr val="00FF00"/>
                </a:solidFill>
              </a:rPr>
              <a:t> intelligence stays bounded</a:t>
            </a:r>
            <a:endParaRPr lang="en-US" sz="2400" dirty="0" smtClean="0"/>
          </a:p>
          <a:p>
            <a:pPr>
              <a:buNone/>
            </a:pPr>
            <a:r>
              <a:rPr lang="en-US" dirty="0" smtClean="0">
                <a:solidFill>
                  <a:srgbClr val="FFC000"/>
                </a:solidFill>
              </a:rPr>
              <a:t>But larger societies can also evolve</a:t>
            </a:r>
          </a:p>
          <a:p>
            <a:r>
              <a:rPr lang="en-US" sz="2400" dirty="0" smtClean="0"/>
              <a:t>faster (more inventions per real time unit),</a:t>
            </a:r>
          </a:p>
          <a:p>
            <a:r>
              <a:rPr lang="en-US" sz="2400" dirty="0" smtClean="0"/>
              <a:t>and if regarded as a super-organism, </a:t>
            </a:r>
            <a:br>
              <a:rPr lang="en-US" sz="2400" dirty="0" smtClean="0"/>
            </a:br>
            <a:r>
              <a:rPr lang="en-US" sz="2400" dirty="0" smtClean="0"/>
              <a:t>there might be an intelligence explosion.</a:t>
            </a:r>
          </a:p>
          <a:p>
            <a:pPr>
              <a:buNone/>
            </a:pPr>
            <a:r>
              <a:rPr lang="en-US" dirty="0" smtClean="0">
                <a:solidFill>
                  <a:srgbClr val="FFC000"/>
                </a:solidFill>
              </a:rPr>
              <a:t>Counter argument:</a:t>
            </a:r>
            <a:r>
              <a:rPr lang="en-US" sz="2400" dirty="0" smtClean="0"/>
              <a:t> number of individuals involved in a decision process may not be positively correlated with the intelligence of their decision.</a:t>
            </a:r>
          </a:p>
          <a:p>
            <a:pPr>
              <a:buNone/>
            </a:pPr>
            <a:r>
              <a:rPr lang="en-US" dirty="0" smtClean="0">
                <a:solidFill>
                  <a:srgbClr val="FFC000"/>
                </a:solidFill>
              </a:rPr>
              <a:t>Counter examples: </a:t>
            </a:r>
            <a:r>
              <a:rPr lang="en-US" sz="2400" dirty="0" smtClean="0"/>
              <a:t>Ant colonies and bee hives.</a:t>
            </a:r>
          </a:p>
          <a:p>
            <a:pPr>
              <a:buNone/>
            </a:pPr>
            <a:endParaRPr lang="en-US" sz="2400" dirty="0"/>
          </a:p>
        </p:txBody>
      </p:sp>
      <p:grpSp>
        <p:nvGrpSpPr>
          <p:cNvPr id="4" name="Group 3"/>
          <p:cNvGrpSpPr/>
          <p:nvPr/>
        </p:nvGrpSpPr>
        <p:grpSpPr>
          <a:xfrm>
            <a:off x="294387" y="5877272"/>
            <a:ext cx="8849613" cy="745929"/>
            <a:chOff x="179512" y="3573016"/>
            <a:chExt cx="8849613" cy="745929"/>
          </a:xfrm>
        </p:grpSpPr>
        <p:pic>
          <p:nvPicPr>
            <p:cNvPr id="5" name="Picture 4" descr="81_bee_b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9512" y="3717032"/>
              <a:ext cx="605470" cy="357072"/>
            </a:xfrm>
            <a:prstGeom prst="rect">
              <a:avLst/>
            </a:prstGeom>
          </p:spPr>
        </p:pic>
        <p:pic>
          <p:nvPicPr>
            <p:cNvPr id="6" name="Picture 5" descr="81_bee_b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07704" y="3717032"/>
              <a:ext cx="605470" cy="357072"/>
            </a:xfrm>
            <a:prstGeom prst="rect">
              <a:avLst/>
            </a:prstGeom>
          </p:spPr>
        </p:pic>
        <p:pic>
          <p:nvPicPr>
            <p:cNvPr id="7" name="Picture 6" descr="81_bee_b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31840" y="3717032"/>
              <a:ext cx="605470" cy="357072"/>
            </a:xfrm>
            <a:prstGeom prst="rect">
              <a:avLst/>
            </a:prstGeom>
          </p:spPr>
        </p:pic>
        <p:pic>
          <p:nvPicPr>
            <p:cNvPr id="8" name="Picture 7" descr="81_bee_b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67944" y="3717032"/>
              <a:ext cx="605470" cy="357072"/>
            </a:xfrm>
            <a:prstGeom prst="rect">
              <a:avLst/>
            </a:prstGeom>
          </p:spPr>
        </p:pic>
        <p:pic>
          <p:nvPicPr>
            <p:cNvPr id="9" name="Picture 8" descr="81_bee_bt.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88024" y="3789040"/>
              <a:ext cx="432048" cy="254798"/>
            </a:xfrm>
            <a:prstGeom prst="rect">
              <a:avLst/>
            </a:prstGeom>
          </p:spPr>
        </p:pic>
        <p:pic>
          <p:nvPicPr>
            <p:cNvPr id="10" name="Picture 9" descr="81_bee_bt.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48064" y="3789040"/>
              <a:ext cx="366301" cy="216024"/>
            </a:xfrm>
            <a:prstGeom prst="rect">
              <a:avLst/>
            </a:prstGeom>
          </p:spPr>
        </p:pic>
        <p:pic>
          <p:nvPicPr>
            <p:cNvPr id="11" name="Picture 10"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436096" y="3789040"/>
              <a:ext cx="288032" cy="169865"/>
            </a:xfrm>
            <a:prstGeom prst="rect">
              <a:avLst/>
            </a:prstGeom>
          </p:spPr>
        </p:pic>
        <p:pic>
          <p:nvPicPr>
            <p:cNvPr id="12" name="Picture 11"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48064" y="3933056"/>
              <a:ext cx="288032" cy="169865"/>
            </a:xfrm>
            <a:prstGeom prst="rect">
              <a:avLst/>
            </a:prstGeom>
          </p:spPr>
        </p:pic>
        <p:pic>
          <p:nvPicPr>
            <p:cNvPr id="13" name="Picture 12"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724128" y="3861048"/>
              <a:ext cx="288032" cy="169865"/>
            </a:xfrm>
            <a:prstGeom prst="rect">
              <a:avLst/>
            </a:prstGeom>
          </p:spPr>
        </p:pic>
        <p:pic>
          <p:nvPicPr>
            <p:cNvPr id="14" name="Picture 13"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868144" y="3717032"/>
              <a:ext cx="288032" cy="169865"/>
            </a:xfrm>
            <a:prstGeom prst="rect">
              <a:avLst/>
            </a:prstGeom>
          </p:spPr>
        </p:pic>
        <p:pic>
          <p:nvPicPr>
            <p:cNvPr id="15" name="Picture 14"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940152" y="3861048"/>
              <a:ext cx="288032" cy="169865"/>
            </a:xfrm>
            <a:prstGeom prst="rect">
              <a:avLst/>
            </a:prstGeom>
          </p:spPr>
        </p:pic>
        <p:pic>
          <p:nvPicPr>
            <p:cNvPr id="16" name="Picture 15"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364088" y="3645024"/>
              <a:ext cx="288032" cy="169865"/>
            </a:xfrm>
            <a:prstGeom prst="rect">
              <a:avLst/>
            </a:prstGeom>
          </p:spPr>
        </p:pic>
        <p:pic>
          <p:nvPicPr>
            <p:cNvPr id="17" name="Picture 16"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84168" y="3717032"/>
              <a:ext cx="288032" cy="169865"/>
            </a:xfrm>
            <a:prstGeom prst="rect">
              <a:avLst/>
            </a:prstGeom>
          </p:spPr>
        </p:pic>
        <p:pic>
          <p:nvPicPr>
            <p:cNvPr id="18" name="Picture 17"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156176" y="3861048"/>
              <a:ext cx="288032" cy="169865"/>
            </a:xfrm>
            <a:prstGeom prst="rect">
              <a:avLst/>
            </a:prstGeom>
          </p:spPr>
        </p:pic>
        <p:pic>
          <p:nvPicPr>
            <p:cNvPr id="19" name="Picture 18"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00192" y="3717032"/>
              <a:ext cx="288032" cy="169865"/>
            </a:xfrm>
            <a:prstGeom prst="rect">
              <a:avLst/>
            </a:prstGeom>
          </p:spPr>
        </p:pic>
        <p:pic>
          <p:nvPicPr>
            <p:cNvPr id="20" name="Picture 19"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84168" y="3645024"/>
              <a:ext cx="288032" cy="169865"/>
            </a:xfrm>
            <a:prstGeom prst="rect">
              <a:avLst/>
            </a:prstGeom>
          </p:spPr>
        </p:pic>
        <p:pic>
          <p:nvPicPr>
            <p:cNvPr id="21" name="Picture 20"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652120" y="3717032"/>
              <a:ext cx="288032" cy="169865"/>
            </a:xfrm>
            <a:prstGeom prst="rect">
              <a:avLst/>
            </a:prstGeom>
          </p:spPr>
        </p:pic>
        <p:pic>
          <p:nvPicPr>
            <p:cNvPr id="22" name="Picture 21"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00192" y="3789040"/>
              <a:ext cx="288032" cy="169865"/>
            </a:xfrm>
            <a:prstGeom prst="rect">
              <a:avLst/>
            </a:prstGeom>
          </p:spPr>
        </p:pic>
        <p:pic>
          <p:nvPicPr>
            <p:cNvPr id="23" name="Picture 22"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72200" y="3933056"/>
              <a:ext cx="288032" cy="169865"/>
            </a:xfrm>
            <a:prstGeom prst="rect">
              <a:avLst/>
            </a:prstGeom>
          </p:spPr>
        </p:pic>
        <p:pic>
          <p:nvPicPr>
            <p:cNvPr id="24" name="Picture 23"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00192" y="4077072"/>
              <a:ext cx="288032" cy="169865"/>
            </a:xfrm>
            <a:prstGeom prst="rect">
              <a:avLst/>
            </a:prstGeom>
          </p:spPr>
        </p:pic>
        <p:pic>
          <p:nvPicPr>
            <p:cNvPr id="25" name="Picture 24"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516216" y="3789040"/>
              <a:ext cx="288032" cy="169865"/>
            </a:xfrm>
            <a:prstGeom prst="rect">
              <a:avLst/>
            </a:prstGeom>
          </p:spPr>
        </p:pic>
        <p:pic>
          <p:nvPicPr>
            <p:cNvPr id="26" name="Picture 25"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588224" y="3933056"/>
              <a:ext cx="288032" cy="169865"/>
            </a:xfrm>
            <a:prstGeom prst="rect">
              <a:avLst/>
            </a:prstGeom>
          </p:spPr>
        </p:pic>
        <p:pic>
          <p:nvPicPr>
            <p:cNvPr id="27" name="Picture 26"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32240" y="3789040"/>
              <a:ext cx="288032" cy="169865"/>
            </a:xfrm>
            <a:prstGeom prst="rect">
              <a:avLst/>
            </a:prstGeom>
          </p:spPr>
        </p:pic>
        <p:pic>
          <p:nvPicPr>
            <p:cNvPr id="28" name="Picture 27"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516216" y="3717032"/>
              <a:ext cx="288032" cy="169865"/>
            </a:xfrm>
            <a:prstGeom prst="rect">
              <a:avLst/>
            </a:prstGeom>
          </p:spPr>
        </p:pic>
        <p:pic>
          <p:nvPicPr>
            <p:cNvPr id="29" name="Picture 28"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20544" y="3869432"/>
              <a:ext cx="288032" cy="169865"/>
            </a:xfrm>
            <a:prstGeom prst="rect">
              <a:avLst/>
            </a:prstGeom>
          </p:spPr>
        </p:pic>
        <p:pic>
          <p:nvPicPr>
            <p:cNvPr id="30" name="Picture 29"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92552" y="4013448"/>
              <a:ext cx="288032" cy="169865"/>
            </a:xfrm>
            <a:prstGeom prst="rect">
              <a:avLst/>
            </a:prstGeom>
          </p:spPr>
        </p:pic>
        <p:pic>
          <p:nvPicPr>
            <p:cNvPr id="31" name="Picture 30"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796136" y="3933056"/>
              <a:ext cx="288032" cy="169865"/>
            </a:xfrm>
            <a:prstGeom prst="rect">
              <a:avLst/>
            </a:prstGeom>
          </p:spPr>
        </p:pic>
        <p:pic>
          <p:nvPicPr>
            <p:cNvPr id="32" name="Picture 31"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236568" y="3869432"/>
              <a:ext cx="288032" cy="169865"/>
            </a:xfrm>
            <a:prstGeom prst="rect">
              <a:avLst/>
            </a:prstGeom>
          </p:spPr>
        </p:pic>
        <p:pic>
          <p:nvPicPr>
            <p:cNvPr id="33" name="Picture 32"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08576" y="4013448"/>
              <a:ext cx="288032" cy="169865"/>
            </a:xfrm>
            <a:prstGeom prst="rect">
              <a:avLst/>
            </a:prstGeom>
          </p:spPr>
        </p:pic>
        <p:pic>
          <p:nvPicPr>
            <p:cNvPr id="34" name="Picture 33"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52592" y="3869432"/>
              <a:ext cx="288032" cy="169865"/>
            </a:xfrm>
            <a:prstGeom prst="rect">
              <a:avLst/>
            </a:prstGeom>
          </p:spPr>
        </p:pic>
        <p:pic>
          <p:nvPicPr>
            <p:cNvPr id="35" name="Picture 34"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72200" y="3933056"/>
              <a:ext cx="288032" cy="169865"/>
            </a:xfrm>
            <a:prstGeom prst="rect">
              <a:avLst/>
            </a:prstGeom>
          </p:spPr>
        </p:pic>
        <p:pic>
          <p:nvPicPr>
            <p:cNvPr id="36" name="Picture 35"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00192" y="3645024"/>
              <a:ext cx="288032" cy="169865"/>
            </a:xfrm>
            <a:prstGeom prst="rect">
              <a:avLst/>
            </a:prstGeom>
          </p:spPr>
        </p:pic>
        <p:pic>
          <p:nvPicPr>
            <p:cNvPr id="37" name="Picture 36"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32240" y="3573016"/>
              <a:ext cx="288032" cy="169865"/>
            </a:xfrm>
            <a:prstGeom prst="rect">
              <a:avLst/>
            </a:prstGeom>
          </p:spPr>
        </p:pic>
        <p:pic>
          <p:nvPicPr>
            <p:cNvPr id="38" name="Picture 37"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00192" y="3933056"/>
              <a:ext cx="288032" cy="169865"/>
            </a:xfrm>
            <a:prstGeom prst="rect">
              <a:avLst/>
            </a:prstGeom>
          </p:spPr>
        </p:pic>
        <p:pic>
          <p:nvPicPr>
            <p:cNvPr id="39" name="Picture 38"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516216" y="3645024"/>
              <a:ext cx="288032" cy="169865"/>
            </a:xfrm>
            <a:prstGeom prst="rect">
              <a:avLst/>
            </a:prstGeom>
          </p:spPr>
        </p:pic>
        <p:pic>
          <p:nvPicPr>
            <p:cNvPr id="40" name="Picture 39"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32240" y="3933056"/>
              <a:ext cx="288032" cy="169865"/>
            </a:xfrm>
            <a:prstGeom prst="rect">
              <a:avLst/>
            </a:prstGeom>
          </p:spPr>
        </p:pic>
        <p:pic>
          <p:nvPicPr>
            <p:cNvPr id="41" name="Picture 40"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04248" y="3933056"/>
              <a:ext cx="288032" cy="169865"/>
            </a:xfrm>
            <a:prstGeom prst="rect">
              <a:avLst/>
            </a:prstGeom>
          </p:spPr>
        </p:pic>
        <p:pic>
          <p:nvPicPr>
            <p:cNvPr id="42" name="Picture 41"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32240" y="3645024"/>
              <a:ext cx="288032" cy="169865"/>
            </a:xfrm>
            <a:prstGeom prst="rect">
              <a:avLst/>
            </a:prstGeom>
          </p:spPr>
        </p:pic>
        <p:pic>
          <p:nvPicPr>
            <p:cNvPr id="43" name="Picture 42"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00192" y="3573016"/>
              <a:ext cx="288032" cy="169865"/>
            </a:xfrm>
            <a:prstGeom prst="rect">
              <a:avLst/>
            </a:prstGeom>
          </p:spPr>
        </p:pic>
        <p:pic>
          <p:nvPicPr>
            <p:cNvPr id="44" name="Picture 43"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44208" y="4077072"/>
              <a:ext cx="288032" cy="169865"/>
            </a:xfrm>
            <a:prstGeom prst="rect">
              <a:avLst/>
            </a:prstGeom>
          </p:spPr>
        </p:pic>
        <p:pic>
          <p:nvPicPr>
            <p:cNvPr id="45" name="Picture 44"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508104" y="3933056"/>
              <a:ext cx="288032" cy="169865"/>
            </a:xfrm>
            <a:prstGeom prst="rect">
              <a:avLst/>
            </a:prstGeom>
          </p:spPr>
        </p:pic>
        <p:pic>
          <p:nvPicPr>
            <p:cNvPr id="46" name="Picture 45"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588224" y="3933056"/>
              <a:ext cx="288032" cy="169865"/>
            </a:xfrm>
            <a:prstGeom prst="rect">
              <a:avLst/>
            </a:prstGeom>
          </p:spPr>
        </p:pic>
        <p:pic>
          <p:nvPicPr>
            <p:cNvPr id="47" name="Picture 46"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660232" y="4077072"/>
              <a:ext cx="288032" cy="169865"/>
            </a:xfrm>
            <a:prstGeom prst="rect">
              <a:avLst/>
            </a:prstGeom>
          </p:spPr>
        </p:pic>
        <p:pic>
          <p:nvPicPr>
            <p:cNvPr id="48" name="Picture 47"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44208" y="4149080"/>
              <a:ext cx="288032" cy="169865"/>
            </a:xfrm>
            <a:prstGeom prst="rect">
              <a:avLst/>
            </a:prstGeom>
          </p:spPr>
        </p:pic>
        <p:pic>
          <p:nvPicPr>
            <p:cNvPr id="49" name="Picture 48" descr="81_bee_bt.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44208" y="3573016"/>
              <a:ext cx="288032" cy="169865"/>
            </a:xfrm>
            <a:prstGeom prst="rect">
              <a:avLst/>
            </a:prstGeom>
          </p:spPr>
        </p:pic>
        <p:sp>
          <p:nvSpPr>
            <p:cNvPr id="50" name="TextBox 49"/>
            <p:cNvSpPr txBox="1"/>
            <p:nvPr/>
          </p:nvSpPr>
          <p:spPr>
            <a:xfrm>
              <a:off x="7236296" y="3645024"/>
              <a:ext cx="1792829" cy="461665"/>
            </a:xfrm>
            <a:prstGeom prst="rect">
              <a:avLst/>
            </a:prstGeom>
            <a:noFill/>
          </p:spPr>
          <p:txBody>
            <a:bodyPr wrap="none" rtlCol="0">
              <a:spAutoFit/>
            </a:bodyPr>
            <a:lstStyle/>
            <a:p>
              <a:r>
                <a:rPr lang="en-US" sz="2400" dirty="0" smtClean="0">
                  <a:solidFill>
                    <a:srgbClr val="00FF00"/>
                  </a:solidFill>
                </a:rPr>
                <a:t>Singularity?</a:t>
              </a:r>
              <a:endParaRPr lang="en-US" sz="2400" dirty="0">
                <a:solidFill>
                  <a:srgbClr val="00FF00"/>
                </a:solidFill>
              </a:endParaRPr>
            </a:p>
          </p:txBody>
        </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a:t>
            </a:r>
            <a:endParaRPr lang="en-US" dirty="0"/>
          </a:p>
        </p:txBody>
      </p:sp>
      <p:sp>
        <p:nvSpPr>
          <p:cNvPr id="3" name="Content Placeholder 2"/>
          <p:cNvSpPr>
            <a:spLocks noGrp="1"/>
          </p:cNvSpPr>
          <p:nvPr>
            <p:ph idx="1"/>
          </p:nvPr>
        </p:nvSpPr>
        <p:spPr/>
        <p:txBody>
          <a:bodyPr/>
          <a:lstStyle/>
          <a:p>
            <a:pPr>
              <a:buNone/>
            </a:pPr>
            <a:r>
              <a:rPr lang="en-US" dirty="0" smtClean="0">
                <a:solidFill>
                  <a:srgbClr val="FF9900"/>
                </a:solidFill>
              </a:rPr>
              <a:t>Diversity of intelligences</a:t>
            </a:r>
          </a:p>
          <a:p>
            <a:r>
              <a:rPr lang="en-US" sz="2400" dirty="0" smtClean="0"/>
              <a:t>faster and slower ones,</a:t>
            </a:r>
          </a:p>
          <a:p>
            <a:r>
              <a:rPr lang="en-US" sz="2400" dirty="0" smtClean="0"/>
              <a:t>higher and lower ones,</a:t>
            </a:r>
          </a:p>
          <a:p>
            <a:r>
              <a:rPr lang="en-US" sz="2400" dirty="0" smtClean="0"/>
              <a:t>and a hierarchy of super-organisms and sub-</a:t>
            </a:r>
            <a:r>
              <a:rPr lang="en-US" sz="2400" dirty="0" err="1" smtClean="0"/>
              <a:t>vorlds</a:t>
            </a:r>
            <a:r>
              <a:rPr lang="en-US" sz="2400" dirty="0" smtClean="0"/>
              <a:t>.</a:t>
            </a:r>
          </a:p>
          <a:p>
            <a:endParaRPr lang="en-US" dirty="0" smtClean="0"/>
          </a:p>
          <a:p>
            <a:pPr marL="0">
              <a:buNone/>
            </a:pPr>
            <a:endParaRPr lang="en-US" dirty="0" smtClean="0"/>
          </a:p>
          <a:p>
            <a:pPr marL="0">
              <a:buNone/>
            </a:pPr>
            <a:endParaRPr lang="en-US" dirty="0" smtClean="0"/>
          </a:p>
          <a:p>
            <a:pPr marL="0">
              <a:buNone/>
            </a:pPr>
            <a:endParaRPr lang="en-US" dirty="0" smtClean="0"/>
          </a:p>
          <a:p>
            <a:pPr marL="0">
              <a:buNone/>
            </a:pPr>
            <a:r>
              <a:rPr lang="en-US" dirty="0" smtClean="0"/>
              <a:t>Analysis becomes more complicated, </a:t>
            </a:r>
            <a:br>
              <a:rPr lang="en-US" dirty="0" smtClean="0"/>
            </a:br>
            <a:r>
              <a:rPr lang="en-US" dirty="0" smtClean="0"/>
              <a:t>but the fundamental </a:t>
            </a:r>
            <a:r>
              <a:rPr lang="en-US" dirty="0" smtClean="0">
                <a:solidFill>
                  <a:srgbClr val="00FF00"/>
                </a:solidFill>
              </a:rPr>
              <a:t>conclusion doesn’t change</a:t>
            </a:r>
            <a:r>
              <a:rPr lang="en-US" dirty="0" smtClean="0"/>
              <a:t>.</a:t>
            </a:r>
          </a:p>
          <a:p>
            <a:pPr>
              <a:buNone/>
            </a:pPr>
            <a:endParaRPr lang="en-US" dirty="0" smtClean="0"/>
          </a:p>
        </p:txBody>
      </p:sp>
      <p:grpSp>
        <p:nvGrpSpPr>
          <p:cNvPr id="4" name="Group 3"/>
          <p:cNvGrpSpPr/>
          <p:nvPr/>
        </p:nvGrpSpPr>
        <p:grpSpPr>
          <a:xfrm>
            <a:off x="323528" y="260648"/>
            <a:ext cx="8607176" cy="5020392"/>
            <a:chOff x="-4827099" y="-624617"/>
            <a:chExt cx="10801030" cy="6300022"/>
          </a:xfrm>
        </p:grpSpPr>
        <p:pic>
          <p:nvPicPr>
            <p:cNvPr id="5" name="Picture 4" descr="84_robot8_b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56013" y="-624617"/>
              <a:ext cx="1812561" cy="1528565"/>
            </a:xfrm>
            <a:prstGeom prst="rect">
              <a:avLst/>
            </a:prstGeom>
          </p:spPr>
        </p:pic>
        <p:pic>
          <p:nvPicPr>
            <p:cNvPr id="6" name="Picture 5" descr="84_robot7_b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177" y="3351305"/>
              <a:ext cx="3098801" cy="2324100"/>
            </a:xfrm>
            <a:prstGeom prst="rect">
              <a:avLst/>
            </a:prstGeom>
          </p:spPr>
        </p:pic>
        <p:pic>
          <p:nvPicPr>
            <p:cNvPr id="7" name="Picture 6" descr="84_robot6_bt.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387328" y="3532029"/>
              <a:ext cx="1872208" cy="2084330"/>
            </a:xfrm>
            <a:prstGeom prst="rect">
              <a:avLst/>
            </a:prstGeom>
          </p:spPr>
        </p:pic>
        <p:pic>
          <p:nvPicPr>
            <p:cNvPr id="8" name="Picture 7" descr="84_robot5_b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5831" y="2628410"/>
              <a:ext cx="2578100" cy="2844800"/>
            </a:xfrm>
            <a:prstGeom prst="rect">
              <a:avLst/>
            </a:prstGeom>
          </p:spPr>
        </p:pic>
        <p:pic>
          <p:nvPicPr>
            <p:cNvPr id="9" name="Picture 8" descr="84_robot4_b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7099" y="3532029"/>
              <a:ext cx="2667001" cy="2019299"/>
            </a:xfrm>
            <a:prstGeom prst="rect">
              <a:avLst/>
            </a:prstGeom>
          </p:spPr>
        </p:pic>
        <p:pic>
          <p:nvPicPr>
            <p:cNvPr id="10" name="Picture 9" descr="84_robot3_bt.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57279" y="-624617"/>
              <a:ext cx="1790701" cy="3086100"/>
            </a:xfrm>
            <a:prstGeom prst="rect">
              <a:avLst/>
            </a:prstGeom>
          </p:spPr>
        </p:pic>
        <p:pic>
          <p:nvPicPr>
            <p:cNvPr id="11" name="Picture 10" descr="84_robot2.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407871" y="550087"/>
              <a:ext cx="1145241" cy="1829753"/>
            </a:xfrm>
            <a:prstGeom prst="rect">
              <a:avLst/>
            </a:prstGeom>
          </p:spPr>
        </p:pic>
        <p:pic>
          <p:nvPicPr>
            <p:cNvPr id="12" name="Picture 11" descr="84_robot1_bt.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221127" y="3803114"/>
              <a:ext cx="899592" cy="16530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184150" y="2420888"/>
            <a:ext cx="8782050" cy="4321225"/>
          </a:xfrm>
        </p:spPr>
        <p:txBody>
          <a:bodyPr/>
          <a:lstStyle/>
          <a:p>
            <a:pPr>
              <a:spcBef>
                <a:spcPts val="2000"/>
              </a:spcBef>
              <a:buNone/>
            </a:pPr>
            <a:r>
              <a:rPr lang="en-US" dirty="0" smtClean="0"/>
              <a:t>Assume recording technology does not break down:</a:t>
            </a:r>
          </a:p>
          <a:p>
            <a:pPr>
              <a:spcBef>
                <a:spcPts val="2000"/>
              </a:spcBef>
            </a:pPr>
            <a:r>
              <a:rPr lang="en-US" dirty="0" smtClean="0"/>
              <a:t>then a singularity seems more interesting for outsiders than for insiders.</a:t>
            </a:r>
          </a:p>
          <a:p>
            <a:pPr>
              <a:spcBef>
                <a:spcPts val="2000"/>
              </a:spcBef>
            </a:pPr>
            <a:r>
              <a:rPr lang="en-US" dirty="0" smtClean="0"/>
              <a:t>On the other hand, insiders actively “live” potential societal changes,</a:t>
            </a:r>
            <a:br>
              <a:rPr lang="en-US" dirty="0" smtClean="0"/>
            </a:br>
            <a:r>
              <a:rPr lang="en-US" dirty="0" smtClean="0"/>
              <a:t>while outsiders only passively observe them.</a:t>
            </a:r>
          </a:p>
          <a:p>
            <a:pPr>
              <a:spcBef>
                <a:spcPts val="2000"/>
              </a:spcBef>
            </a:pPr>
            <a:endParaRPr lang="en-US" dirty="0"/>
          </a:p>
        </p:txBody>
      </p:sp>
      <p:sp>
        <p:nvSpPr>
          <p:cNvPr id="4" name="Text Box 5"/>
          <p:cNvSpPr txBox="1">
            <a:spLocks noChangeArrowheads="1"/>
          </p:cNvSpPr>
          <p:nvPr/>
        </p:nvSpPr>
        <p:spPr bwMode="auto">
          <a:xfrm>
            <a:off x="467544" y="1268760"/>
            <a:ext cx="7848872" cy="1077196"/>
          </a:xfrm>
          <a:prstGeom prst="rect">
            <a:avLst/>
          </a:prstGeom>
          <a:solidFill>
            <a:srgbClr val="0000FF"/>
          </a:solidFill>
          <a:ln w="50800">
            <a:solidFill>
              <a:srgbClr val="00FF00"/>
            </a:solidFill>
            <a:miter lim="800000"/>
            <a:headEnd/>
            <a:tailEnd/>
          </a:ln>
          <a:effectLst/>
        </p:spPr>
        <p:txBody>
          <a:bodyPr wrap="square" lIns="91417" tIns="45709" rIns="91417" bIns="45709">
            <a:spAutoFit/>
          </a:bodyPr>
          <a:lstStyle/>
          <a:p>
            <a:pPr algn="ctr"/>
            <a:r>
              <a:rPr lang="en-US" sz="3200" dirty="0" smtClean="0">
                <a:solidFill>
                  <a:srgbClr val="FF9900"/>
                </a:solidFill>
                <a:effectLst>
                  <a:outerShdw blurRad="38100" dist="38100" dir="2700000" algn="tl">
                    <a:srgbClr val="000000">
                      <a:alpha val="43137"/>
                    </a:srgbClr>
                  </a:outerShdw>
                </a:effectLst>
              </a:rPr>
              <a:t>Strict intelligence singularity neither experienced by insiders nor by outsiders.</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1520" y="1412776"/>
            <a:ext cx="8495928" cy="4608512"/>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spcFirstLastPara="1" vert="horz" wrap="square" lIns="91417" tIns="45709" rIns="91417" bIns="45709" numCol="1" anchor="ctr" anchorCtr="0" compatLnSpc="1">
            <a:prstTxWarp prst="textArchDown">
              <a:avLst/>
            </a:prstTxWarp>
            <a:sp3d>
              <a:bevelT w="38100" h="38100"/>
              <a:bevelB w="0" h="635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AU" sz="7200" b="1" kern="0" dirty="0" smtClean="0">
                <a:solidFill>
                  <a:srgbClr val="FFFF00"/>
                </a:solidFill>
                <a:latin typeface="+Section"/>
                <a:ea typeface="+mj-ea"/>
                <a:cs typeface="+mj-cs"/>
              </a:rPr>
              <a:t>Intelligence Explosion</a:t>
            </a:r>
          </a:p>
        </p:txBody>
      </p:sp>
      <p:sp>
        <p:nvSpPr>
          <p:cNvPr id="150530" name="Rectangle 2"/>
          <p:cNvSpPr>
            <a:spLocks noGrp="1" noChangeArrowheads="1"/>
          </p:cNvSpPr>
          <p:nvPr>
            <p:ph type="title"/>
          </p:nvPr>
        </p:nvSpPr>
        <p:spPr>
          <a:xfrm>
            <a:off x="827584" y="836712"/>
            <a:ext cx="7560840" cy="4176464"/>
          </a:xfrm>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a:prstTxWarp prst="textArchUp">
              <a:avLst/>
            </a:prstTxWarp>
            <a:sp3d>
              <a:bevelT w="38100" h="38100"/>
              <a:bevelB w="0" h="6350"/>
            </a:sp3d>
          </a:bodyPr>
          <a:lstStyle/>
          <a:p>
            <a:r>
              <a:rPr lang="en-US" sz="7200" dirty="0" smtClean="0">
                <a:effectLst/>
                <a:latin typeface="+Section"/>
              </a:rPr>
              <a:t>Speed Explosion</a:t>
            </a:r>
            <a:endParaRPr lang="en-AU" sz="7200" dirty="0">
              <a:effectLst/>
              <a:latin typeface="+Section"/>
            </a:endParaRPr>
          </a:p>
        </p:txBody>
      </p:sp>
      <p:sp>
        <p:nvSpPr>
          <p:cNvPr id="6" name="Rectangle 2"/>
          <p:cNvSpPr txBox="1">
            <a:spLocks noChangeArrowheads="1"/>
          </p:cNvSpPr>
          <p:nvPr/>
        </p:nvSpPr>
        <p:spPr bwMode="auto">
          <a:xfrm rot="5400000">
            <a:off x="3599892" y="2384884"/>
            <a:ext cx="1872208" cy="2376264"/>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spcFirstLastPara="1" vert="horz" wrap="square" lIns="91417" tIns="45709" rIns="91417" bIns="45709" numCol="1" anchor="ctr" anchorCtr="0" compatLnSpc="1">
            <a:prstTxWarp prst="textFadeLeft">
              <a:avLst>
                <a:gd name="adj" fmla="val 38349"/>
              </a:avLst>
            </a:prstTxWarp>
            <a:sp3d>
              <a:bevelT w="38100" h="38100"/>
              <a:bevelB w="0" h="635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0" cap="none" spc="0" normalizeH="0" baseline="0" noProof="0" dirty="0" smtClean="0">
                <a:ln>
                  <a:noFill/>
                </a:ln>
                <a:solidFill>
                  <a:srgbClr val="FFFF00"/>
                </a:solidFill>
                <a:effectLst/>
                <a:uLnTx/>
                <a:uFillTx/>
                <a:latin typeface="+Section"/>
                <a:ea typeface="+mj-ea"/>
                <a:cs typeface="+mj-cs"/>
                <a:sym typeface="Symbol"/>
              </a:rPr>
              <a:t></a:t>
            </a:r>
            <a:endParaRPr kumimoji="0" lang="en-AU" sz="7200" b="1" i="0" u="none" strike="noStrike" kern="0" cap="none" spc="0" normalizeH="0" baseline="0" noProof="0" dirty="0">
              <a:ln>
                <a:noFill/>
              </a:ln>
              <a:solidFill>
                <a:srgbClr val="FFFF00"/>
              </a:solidFill>
              <a:effectLst/>
              <a:uLnTx/>
              <a:uFillTx/>
              <a:latin typeface="+Section"/>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159986" y="587964"/>
            <a:chExt cx="7543800" cy="5092700"/>
          </a:xfrm>
        </p:grpSpPr>
        <p:pic>
          <p:nvPicPr>
            <p:cNvPr id="5" name="Picture 4" descr="84_broker_o.jpeg"/>
            <p:cNvPicPr>
              <a:picLocks noChangeAspect="1"/>
            </p:cNvPicPr>
            <p:nvPr/>
          </p:nvPicPr>
          <p:blipFill>
            <a:blip r:embed="rId3" cstate="print">
              <a:lum bright="-40000" contrast="-60000"/>
              <a:extLst>
                <a:ext uri="{28A0092B-C50C-407E-A947-70E740481C1C}">
                  <a14:useLocalDpi xmlns:a14="http://schemas.microsoft.com/office/drawing/2010/main" val="0"/>
                </a:ext>
              </a:extLst>
            </a:blip>
            <a:stretch>
              <a:fillRect/>
            </a:stretch>
          </p:blipFill>
          <p:spPr>
            <a:xfrm>
              <a:off x="159986" y="587964"/>
              <a:ext cx="7543800" cy="5092700"/>
            </a:xfrm>
            <a:prstGeom prst="rect">
              <a:avLst/>
            </a:prstGeom>
          </p:spPr>
        </p:pic>
        <p:pic>
          <p:nvPicPr>
            <p:cNvPr id="6" name="Picture 5" descr="85_einstein_bt.png"/>
            <p:cNvPicPr>
              <a:picLocks noChangeAspect="1"/>
            </p:cNvPicPr>
            <p:nvPr/>
          </p:nvPicPr>
          <p:blipFill>
            <a:blip r:embed="rId4" cstate="print">
              <a:lum bright="-40000" contrast="-60000"/>
              <a:extLst>
                <a:ext uri="{28A0092B-C50C-407E-A947-70E740481C1C}">
                  <a14:useLocalDpi xmlns:a14="http://schemas.microsoft.com/office/drawing/2010/main" val="0"/>
                </a:ext>
              </a:extLst>
            </a:blip>
            <a:stretch>
              <a:fillRect/>
            </a:stretch>
          </p:blipFill>
          <p:spPr>
            <a:xfrm>
              <a:off x="5220072" y="3068960"/>
              <a:ext cx="2481190" cy="2592288"/>
            </a:xfrm>
            <a:prstGeom prst="rect">
              <a:avLst/>
            </a:prstGeom>
          </p:spPr>
        </p:pic>
      </p:grpSp>
      <p:sp>
        <p:nvSpPr>
          <p:cNvPr id="3" name="Content Placeholder 2"/>
          <p:cNvSpPr>
            <a:spLocks noGrp="1"/>
          </p:cNvSpPr>
          <p:nvPr>
            <p:ph idx="1"/>
          </p:nvPr>
        </p:nvSpPr>
        <p:spPr/>
        <p:txBody>
          <a:bodyPr/>
          <a:lstStyle/>
          <a:p>
            <a:r>
              <a:rPr lang="en-US" sz="2400" dirty="0" smtClean="0"/>
              <a:t>If two agent algorithms have the same I/O behavior, just one is faster than the other, </a:t>
            </a:r>
            <a:r>
              <a:rPr lang="en-US" sz="2400" dirty="0" smtClean="0">
                <a:solidFill>
                  <a:srgbClr val="FF9900"/>
                </a:solidFill>
              </a:rPr>
              <a:t>is the faster one more intelligent?</a:t>
            </a:r>
            <a:endParaRPr lang="en-US" sz="2400" dirty="0" smtClean="0"/>
          </a:p>
          <a:p>
            <a:endParaRPr lang="en-US" sz="2400" dirty="0" smtClean="0"/>
          </a:p>
          <a:p>
            <a:r>
              <a:rPr lang="en-US" sz="2400" dirty="0" smtClean="0"/>
              <a:t>Has </a:t>
            </a:r>
            <a:r>
              <a:rPr lang="en-US" sz="2400" dirty="0" smtClean="0">
                <a:solidFill>
                  <a:srgbClr val="FF9900"/>
                </a:solidFill>
              </a:rPr>
              <a:t>progress in AI </a:t>
            </a:r>
            <a:r>
              <a:rPr lang="en-US" sz="2400" dirty="0" smtClean="0"/>
              <a:t>…</a:t>
            </a:r>
            <a:r>
              <a:rPr lang="en-US" sz="2400" dirty="0" smtClean="0">
                <a:solidFill>
                  <a:srgbClr val="FF9900"/>
                </a:solidFill>
              </a:rPr>
              <a:t>                  </a:t>
            </a:r>
            <a:r>
              <a:rPr lang="en-US" sz="2400" dirty="0" smtClean="0"/>
              <a:t>…</a:t>
            </a:r>
            <a:r>
              <a:rPr lang="en-US" sz="2400" dirty="0" smtClean="0">
                <a:solidFill>
                  <a:srgbClr val="FF9900"/>
                </a:solidFill>
              </a:rPr>
              <a:t> </a:t>
            </a:r>
            <a:r>
              <a:rPr lang="en-US" sz="2400" dirty="0" smtClean="0"/>
              <a:t>been mainly due to </a:t>
            </a:r>
            <a:br>
              <a:rPr lang="en-US" sz="2400" dirty="0" smtClean="0"/>
            </a:br>
            <a:r>
              <a:rPr lang="en-US" sz="2400" dirty="0" smtClean="0"/>
              <a:t>improved hardware …                 … or to improved software?</a:t>
            </a:r>
          </a:p>
          <a:p>
            <a:endParaRPr lang="en-US" sz="2400" dirty="0" smtClean="0"/>
          </a:p>
          <a:p>
            <a:r>
              <a:rPr lang="en-US" sz="2400" dirty="0" smtClean="0"/>
              <a:t>More </a:t>
            </a:r>
            <a:r>
              <a:rPr lang="en-US" sz="2400" dirty="0" smtClean="0">
                <a:solidFill>
                  <a:srgbClr val="FF9900"/>
                </a:solidFill>
              </a:rPr>
              <a:t>comp</a:t>
            </a:r>
            <a:r>
              <a:rPr lang="en-US" sz="2400" dirty="0" smtClean="0"/>
              <a:t> only leads to more …        … </a:t>
            </a:r>
            <a:r>
              <a:rPr lang="en-US" sz="2400" dirty="0" smtClean="0">
                <a:solidFill>
                  <a:srgbClr val="FF9900"/>
                </a:solidFill>
              </a:rPr>
              <a:t>intelligent decisions</a:t>
            </a:r>
            <a:r>
              <a:rPr lang="en-US" sz="2400" dirty="0" smtClean="0"/>
              <a:t/>
            </a:r>
            <a:br>
              <a:rPr lang="en-US" sz="2400" dirty="0" smtClean="0"/>
            </a:br>
            <a:r>
              <a:rPr lang="en-US" sz="2400" dirty="0" smtClean="0"/>
              <a:t>if the decision algorithm </a:t>
            </a:r>
            <a:r>
              <a:rPr lang="en-US" sz="2400" dirty="0" smtClean="0">
                <a:solidFill>
                  <a:srgbClr val="FF9900"/>
                </a:solidFill>
              </a:rPr>
              <a:t>put</a:t>
            </a:r>
            <a:r>
              <a:rPr lang="en-US" sz="2400" dirty="0" smtClean="0"/>
              <a:t>s</a:t>
            </a:r>
            <a:r>
              <a:rPr lang="en-US" sz="2400" dirty="0" smtClean="0">
                <a:solidFill>
                  <a:srgbClr val="FF9900"/>
                </a:solidFill>
              </a:rPr>
              <a:t> it to good use</a:t>
            </a:r>
            <a:r>
              <a:rPr lang="en-US" sz="2400" dirty="0" smtClean="0"/>
              <a:t>.</a:t>
            </a:r>
          </a:p>
          <a:p>
            <a:endParaRPr lang="en-US" sz="2400" dirty="0" smtClean="0"/>
          </a:p>
          <a:p>
            <a:r>
              <a:rPr lang="en-US" sz="2400" dirty="0" smtClean="0"/>
              <a:t>Many algorithms in AI are so-called </a:t>
            </a:r>
            <a:br>
              <a:rPr lang="en-US" sz="2400" dirty="0" smtClean="0"/>
            </a:br>
            <a:r>
              <a:rPr lang="en-US" sz="2400" dirty="0" smtClean="0">
                <a:solidFill>
                  <a:srgbClr val="FF9900"/>
                </a:solidFill>
              </a:rPr>
              <a:t>anytime algorithms </a:t>
            </a:r>
            <a:r>
              <a:rPr lang="en-US" sz="2400" dirty="0" smtClean="0"/>
              <a:t>that indeed </a:t>
            </a:r>
            <a:br>
              <a:rPr lang="en-US" sz="2400" dirty="0" smtClean="0"/>
            </a:br>
            <a:r>
              <a:rPr lang="en-US" sz="2400" dirty="0" smtClean="0"/>
              <a:t>produce better results if given more comp.</a:t>
            </a:r>
          </a:p>
          <a:p>
            <a:endParaRPr lang="en-US" dirty="0"/>
          </a:p>
        </p:txBody>
      </p:sp>
      <p:sp>
        <p:nvSpPr>
          <p:cNvPr id="2" name="Title 1"/>
          <p:cNvSpPr>
            <a:spLocks noGrp="1"/>
          </p:cNvSpPr>
          <p:nvPr>
            <p:ph type="title"/>
          </p:nvPr>
        </p:nvSpPr>
        <p:spPr/>
        <p:txBody>
          <a:bodyPr/>
          <a:lstStyle/>
          <a:p>
            <a:r>
              <a:rPr lang="en-US" dirty="0" smtClean="0"/>
              <a:t>Some Thoughts on Speed</a:t>
            </a:r>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Infinite Comp</a:t>
            </a:r>
            <a:endParaRPr lang="en-US" dirty="0"/>
          </a:p>
        </p:txBody>
      </p:sp>
      <p:sp>
        <p:nvSpPr>
          <p:cNvPr id="3" name="Content Placeholder 2"/>
          <p:cNvSpPr>
            <a:spLocks noGrp="1"/>
          </p:cNvSpPr>
          <p:nvPr>
            <p:ph idx="1"/>
          </p:nvPr>
        </p:nvSpPr>
        <p:spPr/>
        <p:txBody>
          <a:bodyPr/>
          <a:lstStyle/>
          <a:p>
            <a:r>
              <a:rPr lang="en-US" sz="2400" dirty="0" smtClean="0"/>
              <a:t>In the limit of infinite comp, in </a:t>
            </a:r>
            <a:r>
              <a:rPr lang="en-US" sz="2400" dirty="0" smtClean="0">
                <a:solidFill>
                  <a:srgbClr val="FF9900"/>
                </a:solidFill>
              </a:rPr>
              <a:t>simple and well-defined settings</a:t>
            </a:r>
            <a:r>
              <a:rPr lang="en-US" sz="2400" dirty="0" smtClean="0"/>
              <a:t> (usually search and planning problems), some algorithms can produce </a:t>
            </a:r>
            <a:r>
              <a:rPr lang="en-US" sz="2400" dirty="0" smtClean="0">
                <a:solidFill>
                  <a:srgbClr val="FF9900"/>
                </a:solidFill>
              </a:rPr>
              <a:t>optimal results</a:t>
            </a:r>
            <a:r>
              <a:rPr lang="en-US" sz="2400" dirty="0" smtClean="0"/>
              <a:t>.</a:t>
            </a:r>
          </a:p>
          <a:p>
            <a:endParaRPr lang="en-US" sz="2400" dirty="0" smtClean="0"/>
          </a:p>
          <a:p>
            <a:r>
              <a:rPr lang="en-US" sz="2400" dirty="0" smtClean="0"/>
              <a:t>But for more </a:t>
            </a:r>
            <a:r>
              <a:rPr lang="en-US" sz="2400" dirty="0" smtClean="0">
                <a:solidFill>
                  <a:srgbClr val="FF9900"/>
                </a:solidFill>
              </a:rPr>
              <a:t>realistic complex situations </a:t>
            </a:r>
            <a:r>
              <a:rPr lang="en-US" sz="2400" dirty="0" smtClean="0"/>
              <a:t>(usually learning problems), they saturate and remain </a:t>
            </a:r>
            <a:r>
              <a:rPr lang="en-US" sz="2400" dirty="0" smtClean="0">
                <a:solidFill>
                  <a:srgbClr val="FF9900"/>
                </a:solidFill>
              </a:rPr>
              <a:t>sub-optimal</a:t>
            </a:r>
            <a:r>
              <a:rPr lang="en-US" sz="2400" dirty="0" smtClean="0"/>
              <a:t>.</a:t>
            </a:r>
          </a:p>
          <a:p>
            <a:endParaRPr lang="en-US" sz="2400" dirty="0" smtClean="0"/>
          </a:p>
          <a:p>
            <a:r>
              <a:rPr lang="en-US" sz="2400" dirty="0" smtClean="0"/>
              <a:t>But there is one algorithm, namely </a:t>
            </a:r>
            <a:r>
              <a:rPr lang="en-US" sz="2400" dirty="0" smtClean="0">
                <a:solidFill>
                  <a:srgbClr val="FF9900"/>
                </a:solidFill>
              </a:rPr>
              <a:t>AIXI</a:t>
            </a:r>
            <a:r>
              <a:rPr lang="en-US" sz="2400" dirty="0" smtClean="0"/>
              <a:t>, that is able to make </a:t>
            </a:r>
            <a:r>
              <a:rPr lang="en-US" sz="2400" dirty="0" smtClean="0">
                <a:solidFill>
                  <a:srgbClr val="FF9900"/>
                </a:solidFill>
              </a:rPr>
              <a:t>optimal</a:t>
            </a:r>
            <a:r>
              <a:rPr lang="en-US" sz="2400" dirty="0" smtClean="0"/>
              <a:t> decisions in arbitrary situations given infinite comp.</a:t>
            </a:r>
          </a:p>
          <a:p>
            <a:endParaRPr lang="en-US" sz="2400" dirty="0" smtClean="0"/>
          </a:p>
          <a:p>
            <a:r>
              <a:rPr lang="en-US" sz="2400" dirty="0" err="1" smtClean="0">
                <a:solidFill>
                  <a:srgbClr val="FF9900"/>
                </a:solidFill>
              </a:rPr>
              <a:t>Fazit</a:t>
            </a:r>
            <a:r>
              <a:rPr lang="en-US" sz="2400" dirty="0" smtClean="0">
                <a:solidFill>
                  <a:srgbClr val="FF9900"/>
                </a:solidFill>
              </a:rPr>
              <a:t>:</a:t>
            </a:r>
            <a:endParaRPr lang="en-US" sz="2400" dirty="0" smtClean="0">
              <a:solidFill>
                <a:srgbClr val="00FF00"/>
              </a:solidFill>
            </a:endParaRPr>
          </a:p>
          <a:p>
            <a:endParaRPr lang="en-US" sz="2400" dirty="0" smtClean="0"/>
          </a:p>
          <a:p>
            <a:endParaRPr lang="en-US" sz="2400" dirty="0"/>
          </a:p>
        </p:txBody>
      </p:sp>
      <p:sp>
        <p:nvSpPr>
          <p:cNvPr id="5" name="Text Box 5"/>
          <p:cNvSpPr txBox="1">
            <a:spLocks noChangeArrowheads="1"/>
          </p:cNvSpPr>
          <p:nvPr/>
        </p:nvSpPr>
        <p:spPr bwMode="auto">
          <a:xfrm>
            <a:off x="1619672" y="5517232"/>
            <a:ext cx="6696744" cy="830975"/>
          </a:xfrm>
          <a:prstGeom prst="rect">
            <a:avLst/>
          </a:prstGeom>
          <a:solidFill>
            <a:srgbClr val="0000FF"/>
          </a:solidFill>
          <a:ln w="50800">
            <a:solidFill>
              <a:srgbClr val="00FF00"/>
            </a:solidFill>
            <a:miter lim="800000"/>
            <a:headEnd/>
            <a:tailEnd/>
          </a:ln>
          <a:effectLst/>
        </p:spPr>
        <p:txBody>
          <a:bodyPr wrap="square" lIns="91417" tIns="45709" rIns="91417" bIns="45709">
            <a:spAutoFit/>
          </a:bodyPr>
          <a:lstStyle/>
          <a:p>
            <a:pPr algn="ctr"/>
            <a:r>
              <a:rPr lang="en-US" sz="2400" dirty="0" smtClean="0">
                <a:solidFill>
                  <a:srgbClr val="FF9900"/>
                </a:solidFill>
                <a:effectLst>
                  <a:outerShdw blurRad="38100" dist="38100" dir="2700000" algn="tl">
                    <a:srgbClr val="000000">
                      <a:alpha val="43137"/>
                    </a:srgbClr>
                  </a:outerShdw>
                </a:effectLst>
              </a:rPr>
              <a:t>It is non-trivial to draw a clear boundary between speed and intelligence.</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Speedup / Slowdown Effects</a:t>
            </a:r>
            <a:endParaRPr lang="en-US" dirty="0"/>
          </a:p>
        </p:txBody>
      </p:sp>
      <p:sp>
        <p:nvSpPr>
          <p:cNvPr id="3" name="Content Placeholder 2"/>
          <p:cNvSpPr>
            <a:spLocks noGrp="1"/>
          </p:cNvSpPr>
          <p:nvPr>
            <p:ph idx="1"/>
          </p:nvPr>
        </p:nvSpPr>
        <p:spPr/>
        <p:txBody>
          <a:bodyPr/>
          <a:lstStyle/>
          <a:p>
            <a:pPr>
              <a:buNone/>
            </a:pPr>
            <a:r>
              <a:rPr lang="en-US" sz="2400" dirty="0" smtClean="0">
                <a:solidFill>
                  <a:srgbClr val="FF9900"/>
                </a:solidFill>
              </a:rPr>
              <a:t>Performance per unit real time:</a:t>
            </a:r>
          </a:p>
          <a:p>
            <a:r>
              <a:rPr lang="en-US" sz="1800" dirty="0" smtClean="0"/>
              <a:t>Speed of agent positively correlates with cognition and intelligence of decisions</a:t>
            </a:r>
          </a:p>
          <a:p>
            <a:r>
              <a:rPr lang="en-US" sz="1800" dirty="0" smtClean="0"/>
              <a:t>Speed of environment positively correlates with informed decisions</a:t>
            </a:r>
          </a:p>
          <a:p>
            <a:endParaRPr lang="en-US" sz="1800" dirty="0" smtClean="0"/>
          </a:p>
          <a:p>
            <a:pPr>
              <a:buNone/>
            </a:pPr>
            <a:r>
              <a:rPr lang="en-US" sz="2400" dirty="0" err="1" smtClean="0">
                <a:solidFill>
                  <a:srgbClr val="FF9900"/>
                </a:solidFill>
              </a:rPr>
              <a:t>Perf</a:t>
            </a:r>
            <a:r>
              <a:rPr lang="en-US" sz="2400" dirty="0" smtClean="0">
                <a:solidFill>
                  <a:srgbClr val="FF9900"/>
                </a:solidFill>
              </a:rPr>
              <a:t>. per subjective unit of agent time from agent's perspective:</a:t>
            </a:r>
          </a:p>
          <a:p>
            <a:r>
              <a:rPr lang="en-US" sz="1800" dirty="0" smtClean="0"/>
              <a:t>slow down environment = increases cognition and intelligence but decisions become less informed</a:t>
            </a:r>
          </a:p>
          <a:p>
            <a:r>
              <a:rPr lang="en-US" sz="1800" dirty="0" smtClean="0"/>
              <a:t>speed up environment = more informed but less reasoned decisions</a:t>
            </a:r>
          </a:p>
          <a:p>
            <a:endParaRPr lang="en-US" sz="1800" dirty="0" smtClean="0"/>
          </a:p>
          <a:p>
            <a:pPr>
              <a:buNone/>
            </a:pPr>
            <a:r>
              <a:rPr lang="en-US" sz="2400" dirty="0" smtClean="0">
                <a:solidFill>
                  <a:srgbClr val="FF9900"/>
                </a:solidFill>
              </a:rPr>
              <a:t>Performance per environment time from </a:t>
            </a:r>
            <a:r>
              <a:rPr lang="en-US" sz="2400" dirty="0" err="1" smtClean="0">
                <a:solidFill>
                  <a:srgbClr val="FF9900"/>
                </a:solidFill>
              </a:rPr>
              <a:t>env</a:t>
            </a:r>
            <a:r>
              <a:rPr lang="en-US" sz="2400" dirty="0" smtClean="0">
                <a:solidFill>
                  <a:srgbClr val="FF9900"/>
                </a:solidFill>
              </a:rPr>
              <a:t>. perspective:</a:t>
            </a:r>
          </a:p>
          <a:p>
            <a:r>
              <a:rPr lang="en-US" sz="1800" dirty="0" smtClean="0"/>
              <a:t>speed up agent = more intelligent decisions</a:t>
            </a:r>
          </a:p>
          <a:p>
            <a:r>
              <a:rPr lang="en-US" sz="1800" dirty="0" smtClean="0"/>
              <a:t>slow down agent = less intelligent decisions</a:t>
            </a:r>
          </a:p>
          <a:p>
            <a:endParaRPr lang="en-US" sz="2400"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Speedup / Slowdown AI Limits</a:t>
            </a:r>
            <a:endParaRPr lang="en-US" dirty="0"/>
          </a:p>
        </p:txBody>
      </p:sp>
      <p:sp>
        <p:nvSpPr>
          <p:cNvPr id="3" name="Content Placeholder 2"/>
          <p:cNvSpPr>
            <a:spLocks noGrp="1"/>
          </p:cNvSpPr>
          <p:nvPr>
            <p:ph idx="1"/>
          </p:nvPr>
        </p:nvSpPr>
        <p:spPr>
          <a:xfrm>
            <a:off x="184150" y="1700808"/>
            <a:ext cx="8782050" cy="4680520"/>
          </a:xfrm>
        </p:spPr>
        <p:txBody>
          <a:bodyPr/>
          <a:lstStyle/>
          <a:p>
            <a:r>
              <a:rPr lang="en-US" dirty="0" smtClean="0"/>
              <a:t>there is a limit on how much information a comp-limited agent can usefully process or even search through.</a:t>
            </a:r>
          </a:p>
          <a:p>
            <a:endParaRPr lang="en-US" dirty="0" smtClean="0"/>
          </a:p>
          <a:p>
            <a:r>
              <a:rPr lang="en-US" dirty="0" smtClean="0"/>
              <a:t>there might also be a limit to how much can be done with and how intelligent one can act upon a limited amount of information.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971600" y="836712"/>
            <a:ext cx="7128792" cy="4608512"/>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spcFirstLastPara="1" vert="horz" wrap="square" lIns="91417" tIns="45709" rIns="91417" bIns="45709" numCol="1" anchor="ctr" anchorCtr="0" compatLnSpc="1">
            <a:prstTxWarp prst="textArchDown">
              <a:avLst/>
            </a:prstTxWarp>
            <a:sp3d>
              <a:bevelT w="38100" h="38100"/>
              <a:bevelB w="0" h="635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AU" sz="8000" b="1" kern="0" dirty="0" smtClean="0">
                <a:solidFill>
                  <a:srgbClr val="FFFF00"/>
                </a:solidFill>
                <a:latin typeface="+Section"/>
                <a:ea typeface="+mj-ea"/>
                <a:cs typeface="+mj-cs"/>
              </a:rPr>
              <a:t>Intelligence</a:t>
            </a:r>
            <a:endParaRPr kumimoji="0" lang="en-AU" sz="8000" b="1" i="0" u="none" strike="noStrike" kern="0" cap="none" spc="0" normalizeH="0" baseline="0" noProof="0" dirty="0" smtClean="0">
              <a:ln>
                <a:noFill/>
              </a:ln>
              <a:solidFill>
                <a:srgbClr val="FFFF00"/>
              </a:solidFill>
              <a:effectLst/>
              <a:uLnTx/>
              <a:uFillTx/>
              <a:latin typeface="+Section"/>
              <a:ea typeface="+mj-ea"/>
              <a:cs typeface="+mj-cs"/>
            </a:endParaRPr>
          </a:p>
        </p:txBody>
      </p:sp>
      <p:sp>
        <p:nvSpPr>
          <p:cNvPr id="150530" name="Rectangle 2"/>
          <p:cNvSpPr>
            <a:spLocks noGrp="1" noChangeArrowheads="1"/>
          </p:cNvSpPr>
          <p:nvPr>
            <p:ph type="title"/>
          </p:nvPr>
        </p:nvSpPr>
        <p:spPr>
          <a:xfrm>
            <a:off x="1763688" y="1844824"/>
            <a:ext cx="5832648" cy="3096344"/>
          </a:xfrm>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a:prstTxWarp prst="textArchUp">
              <a:avLst/>
            </a:prstTxWarp>
            <a:sp3d>
              <a:bevelT w="38100" h="38100"/>
              <a:bevelB w="0" h="6350"/>
            </a:sp3d>
          </a:bodyPr>
          <a:lstStyle/>
          <a:p>
            <a:r>
              <a:rPr lang="en-US" sz="8000" dirty="0" smtClean="0">
                <a:effectLst/>
                <a:latin typeface="+Section"/>
              </a:rPr>
              <a:t>What</a:t>
            </a:r>
            <a:endParaRPr lang="en-AU" sz="8000" dirty="0">
              <a:effectLst/>
              <a:latin typeface="+Section"/>
            </a:endParaRPr>
          </a:p>
        </p:txBody>
      </p:sp>
      <p:sp>
        <p:nvSpPr>
          <p:cNvPr id="6" name="Rectangle 2"/>
          <p:cNvSpPr txBox="1">
            <a:spLocks noChangeArrowheads="1"/>
          </p:cNvSpPr>
          <p:nvPr/>
        </p:nvSpPr>
        <p:spPr bwMode="auto">
          <a:xfrm>
            <a:off x="3995936" y="2780928"/>
            <a:ext cx="1368152" cy="1080120"/>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spcFirstLastPara="1" vert="horz" wrap="square" lIns="91417" tIns="45709" rIns="91417" bIns="45709" numCol="1" anchor="ctr" anchorCtr="0" compatLnSpc="1">
            <a:prstTxWarp prst="textFadeUp">
              <a:avLst>
                <a:gd name="adj" fmla="val 4409"/>
              </a:avLst>
            </a:prstTxWarp>
            <a:sp3d>
              <a:bevelT w="38100" h="38100"/>
              <a:bevelB w="0" h="635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0" cap="none" spc="0" normalizeH="0" baseline="0" noProof="0" dirty="0" smtClean="0">
                <a:ln>
                  <a:noFill/>
                </a:ln>
                <a:solidFill>
                  <a:srgbClr val="FFFF00"/>
                </a:solidFill>
                <a:effectLst/>
                <a:uLnTx/>
                <a:uFillTx/>
                <a:latin typeface="+Section"/>
                <a:ea typeface="+mj-ea"/>
                <a:cs typeface="+mj-cs"/>
              </a:rPr>
              <a:t>is</a:t>
            </a:r>
            <a:endParaRPr kumimoji="0" lang="en-AU" sz="8000" b="1" i="0" u="none" strike="noStrike" kern="0" cap="none" spc="0" normalizeH="0" baseline="0" noProof="0" dirty="0">
              <a:ln>
                <a:noFill/>
              </a:ln>
              <a:solidFill>
                <a:srgbClr val="FFFF00"/>
              </a:solidFill>
              <a:effectLst/>
              <a:uLnTx/>
              <a:uFillTx/>
              <a:latin typeface="+Section"/>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27584" y="836712"/>
            <a:ext cx="7560840" cy="4176464"/>
          </a:xfrm>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a:prstTxWarp prst="textArchUp">
              <a:avLst/>
            </a:prstTxWarp>
            <a:sp3d>
              <a:bevelT w="38100" h="38100"/>
              <a:bevelB w="0" h="6350"/>
            </a:sp3d>
          </a:bodyPr>
          <a:lstStyle/>
          <a:p>
            <a:r>
              <a:rPr lang="en-US" sz="6600" dirty="0" smtClean="0">
                <a:effectLst/>
                <a:latin typeface="+Section"/>
              </a:rPr>
              <a:t>Introduction to the</a:t>
            </a:r>
            <a:endParaRPr lang="en-AU" sz="6600" dirty="0">
              <a:effectLst/>
              <a:latin typeface="+Section"/>
            </a:endParaRPr>
          </a:p>
        </p:txBody>
      </p:sp>
      <p:sp>
        <p:nvSpPr>
          <p:cNvPr id="5" name="Rectangle 2"/>
          <p:cNvSpPr txBox="1">
            <a:spLocks noChangeArrowheads="1"/>
          </p:cNvSpPr>
          <p:nvPr/>
        </p:nvSpPr>
        <p:spPr bwMode="auto">
          <a:xfrm>
            <a:off x="251520" y="1412776"/>
            <a:ext cx="8495928" cy="4608512"/>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spcFirstLastPara="1" vert="horz" wrap="square" lIns="91417" tIns="45709" rIns="91417" bIns="45709" numCol="1" anchor="ctr" anchorCtr="0" compatLnSpc="1">
            <a:prstTxWarp prst="textArchDown">
              <a:avLst/>
            </a:prstTxWarp>
            <a:sp3d>
              <a:bevelT w="38100" h="38100"/>
              <a:bevelB w="0" h="635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AU" sz="6000" b="1" kern="0" dirty="0" smtClean="0">
                <a:solidFill>
                  <a:srgbClr val="FFFF00"/>
                </a:solidFill>
                <a:latin typeface="+Section"/>
                <a:ea typeface="+mj-ea"/>
                <a:cs typeface="+mj-cs"/>
              </a:rPr>
              <a:t>Technological Singularity</a:t>
            </a:r>
          </a:p>
        </p:txBody>
      </p:sp>
    </p:spTree>
  </p:cSld>
  <p:clrMapOvr>
    <a:masterClrMapping/>
  </p:clrMapOvr>
  <mc:AlternateContent xmlns:mc="http://schemas.openxmlformats.org/markup-compatibility/2006" xmlns:p14="http://schemas.microsoft.com/office/powerpoint/2010/main">
    <mc:Choice Requires="p14">
      <p:transition p14:dur="10" advTm="1500"/>
    </mc:Choice>
    <mc:Fallback xmlns="">
      <p:transition advTm="15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Intelligence?</a:t>
            </a:r>
            <a:endParaRPr lang="en-US" dirty="0"/>
          </a:p>
        </p:txBody>
      </p:sp>
      <p:sp>
        <p:nvSpPr>
          <p:cNvPr id="3" name="Content Placeholder 2"/>
          <p:cNvSpPr>
            <a:spLocks noGrp="1"/>
          </p:cNvSpPr>
          <p:nvPr>
            <p:ph idx="1"/>
          </p:nvPr>
        </p:nvSpPr>
        <p:spPr/>
        <p:txBody>
          <a:bodyPr/>
          <a:lstStyle/>
          <a:p>
            <a:r>
              <a:rPr lang="en-US" sz="2400" dirty="0" smtClean="0"/>
              <a:t>There have been numerous attempts to define intelligence.</a:t>
            </a:r>
          </a:p>
          <a:p>
            <a:endParaRPr lang="en-US" sz="2400" dirty="0" smtClean="0"/>
          </a:p>
          <a:p>
            <a:r>
              <a:rPr lang="en-US" sz="2400" dirty="0" smtClean="0"/>
              <a:t>Legg &amp; Hutter (2007) provide a collection of 70+ definitions</a:t>
            </a:r>
          </a:p>
          <a:p>
            <a:endParaRPr lang="en-US" sz="2400" dirty="0" smtClean="0"/>
          </a:p>
          <a:p>
            <a:pPr lvl="1">
              <a:buFont typeface="Arial" pitchFamily="34" charset="0"/>
              <a:buChar char="−"/>
            </a:pPr>
            <a:r>
              <a:rPr lang="en-US" sz="2400" dirty="0" smtClean="0">
                <a:solidFill>
                  <a:schemeClr val="bg1"/>
                </a:solidFill>
              </a:rPr>
              <a:t>from the philosophy, psychology, and AI literature</a:t>
            </a:r>
          </a:p>
          <a:p>
            <a:endParaRPr lang="en-US" sz="2400" dirty="0" smtClean="0"/>
          </a:p>
          <a:p>
            <a:pPr lvl="1">
              <a:buFont typeface="Arial" pitchFamily="34" charset="0"/>
              <a:buChar char="−"/>
            </a:pPr>
            <a:r>
              <a:rPr lang="en-US" sz="2400" dirty="0" smtClean="0">
                <a:solidFill>
                  <a:schemeClr val="bg1"/>
                </a:solidFill>
              </a:rPr>
              <a:t>by individual researchers as well as collective attempts.</a:t>
            </a:r>
          </a:p>
          <a:p>
            <a:endParaRPr lang="en-US" sz="2400" dirty="0" smtClean="0"/>
          </a:p>
          <a:p>
            <a:r>
              <a:rPr lang="en-US" sz="2400" dirty="0" smtClean="0"/>
              <a:t>If/since intelligence is not (just) speed, what is it then?</a:t>
            </a:r>
          </a:p>
          <a:p>
            <a:endParaRPr lang="en-US" sz="2400" dirty="0" smtClean="0"/>
          </a:p>
          <a:p>
            <a:r>
              <a:rPr lang="en-US" sz="2400" dirty="0" smtClean="0"/>
              <a:t>What will super-intelligences actually do?</a:t>
            </a:r>
          </a:p>
          <a:p>
            <a:endParaRPr lang="en-US" sz="2400"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03648" y="116632"/>
            <a:ext cx="6714143" cy="1321392"/>
            <a:chOff x="732349" y="2219336"/>
            <a:chExt cx="6714143" cy="1321392"/>
          </a:xfrm>
        </p:grpSpPr>
        <p:pic>
          <p:nvPicPr>
            <p:cNvPr id="5" name="Picture 4" descr="87_ape1_b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349" y="2882744"/>
              <a:ext cx="508000" cy="584200"/>
            </a:xfrm>
            <a:prstGeom prst="rect">
              <a:avLst/>
            </a:prstGeom>
          </p:spPr>
        </p:pic>
        <p:pic>
          <p:nvPicPr>
            <p:cNvPr id="6" name="Picture 5" descr="87_ape2_b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0373" y="2592038"/>
              <a:ext cx="508000" cy="876300"/>
            </a:xfrm>
            <a:prstGeom prst="rect">
              <a:avLst/>
            </a:prstGeom>
          </p:spPr>
        </p:pic>
        <p:pic>
          <p:nvPicPr>
            <p:cNvPr id="7" name="Picture 6" descr="87_ape3_b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672" y="2516136"/>
              <a:ext cx="838200" cy="952500"/>
            </a:xfrm>
            <a:prstGeom prst="rect">
              <a:avLst/>
            </a:prstGeom>
          </p:spPr>
        </p:pic>
        <p:pic>
          <p:nvPicPr>
            <p:cNvPr id="8" name="Picture 7" descr="87_ape4_b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9792" y="2420888"/>
              <a:ext cx="304800" cy="1054100"/>
            </a:xfrm>
            <a:prstGeom prst="rect">
              <a:avLst/>
            </a:prstGeom>
          </p:spPr>
        </p:pic>
        <p:pic>
          <p:nvPicPr>
            <p:cNvPr id="9" name="Picture 8" descr="87_ape5_b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5856" y="2276872"/>
              <a:ext cx="901700" cy="1181100"/>
            </a:xfrm>
            <a:prstGeom prst="rect">
              <a:avLst/>
            </a:prstGeom>
          </p:spPr>
        </p:pic>
        <p:pic>
          <p:nvPicPr>
            <p:cNvPr id="10" name="Picture 9" descr="87_ape6_bt.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5896" y="2276872"/>
              <a:ext cx="952500" cy="1219200"/>
            </a:xfrm>
            <a:prstGeom prst="rect">
              <a:avLst/>
            </a:prstGeom>
          </p:spPr>
        </p:pic>
        <p:pic>
          <p:nvPicPr>
            <p:cNvPr id="11" name="Picture 10" descr="87_robot1_bt.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300192" y="2276872"/>
              <a:ext cx="1146300" cy="1224136"/>
            </a:xfrm>
            <a:prstGeom prst="rect">
              <a:avLst/>
            </a:prstGeom>
          </p:spPr>
        </p:pic>
        <p:pic>
          <p:nvPicPr>
            <p:cNvPr id="12" name="Picture 11" descr="87_robot_bt.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5515360" y="2219336"/>
              <a:ext cx="648072" cy="1321392"/>
            </a:xfrm>
            <a:prstGeom prst="rect">
              <a:avLst/>
            </a:prstGeom>
          </p:spPr>
        </p:pic>
        <p:pic>
          <p:nvPicPr>
            <p:cNvPr id="13" name="Picture 12" descr="87_einstein_bt.pn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4572000" y="2276872"/>
              <a:ext cx="820363" cy="1224136"/>
            </a:xfrm>
            <a:prstGeom prst="rect">
              <a:avLst/>
            </a:prstGeom>
          </p:spPr>
        </p:pic>
      </p:grpSp>
      <p:sp>
        <p:nvSpPr>
          <p:cNvPr id="2" name="Title 1"/>
          <p:cNvSpPr>
            <a:spLocks noGrp="1"/>
          </p:cNvSpPr>
          <p:nvPr>
            <p:ph type="title"/>
          </p:nvPr>
        </p:nvSpPr>
        <p:spPr/>
        <p:txBody>
          <a:bodyPr/>
          <a:lstStyle/>
          <a:p>
            <a:r>
              <a:rPr lang="en-US" dirty="0" smtClean="0"/>
              <a:t>Evolving Intelligence</a:t>
            </a:r>
            <a:endParaRPr lang="en-US" dirty="0"/>
          </a:p>
        </p:txBody>
      </p:sp>
      <p:sp>
        <p:nvSpPr>
          <p:cNvPr id="3" name="Content Placeholder 2"/>
          <p:cNvSpPr>
            <a:spLocks noGrp="1"/>
          </p:cNvSpPr>
          <p:nvPr>
            <p:ph idx="1"/>
          </p:nvPr>
        </p:nvSpPr>
        <p:spPr/>
        <p:txBody>
          <a:bodyPr/>
          <a:lstStyle/>
          <a:p>
            <a:r>
              <a:rPr lang="en-US" dirty="0" smtClean="0">
                <a:solidFill>
                  <a:srgbClr val="FF9900"/>
                </a:solidFill>
              </a:rPr>
              <a:t>Evolution:</a:t>
            </a:r>
            <a:r>
              <a:rPr lang="en-US" sz="2400" dirty="0" smtClean="0"/>
              <a:t> Mutation, recombination, and selection </a:t>
            </a:r>
            <a:br>
              <a:rPr lang="en-US" sz="2400" dirty="0" smtClean="0"/>
            </a:br>
            <a:r>
              <a:rPr lang="en-US" sz="2400" dirty="0" smtClean="0"/>
              <a:t>increases intelligence if useful for survival and procreation.</a:t>
            </a:r>
          </a:p>
          <a:p>
            <a:r>
              <a:rPr lang="en-US" dirty="0" smtClean="0">
                <a:solidFill>
                  <a:srgbClr val="FF9900"/>
                </a:solidFill>
              </a:rPr>
              <a:t>Animals:</a:t>
            </a:r>
            <a:r>
              <a:rPr lang="en-US" sz="2400" dirty="0" smtClean="0"/>
              <a:t> higher intelligence, via some correlated practical cognitive capacity, increases the chance of survival and number of offspring.</a:t>
            </a:r>
          </a:p>
          <a:p>
            <a:r>
              <a:rPr lang="en-US" dirty="0" smtClean="0">
                <a:solidFill>
                  <a:srgbClr val="FF9900"/>
                </a:solidFill>
              </a:rPr>
              <a:t>Humans:</a:t>
            </a:r>
            <a:r>
              <a:rPr lang="en-US" sz="2400" dirty="0" smtClean="0"/>
              <a:t> intelligence is now positively correlated with power and/or economic success (Geary 2007) and actually negatively with number of children (Kanazawa 2007).</a:t>
            </a:r>
          </a:p>
          <a:p>
            <a:r>
              <a:rPr lang="en-US" dirty="0" err="1" smtClean="0">
                <a:solidFill>
                  <a:srgbClr val="FF9900"/>
                </a:solidFill>
              </a:rPr>
              <a:t>Memetics</a:t>
            </a:r>
            <a:r>
              <a:rPr lang="en-US" dirty="0" smtClean="0">
                <a:solidFill>
                  <a:srgbClr val="FF9900"/>
                </a:solidFill>
              </a:rPr>
              <a:t>:</a:t>
            </a:r>
            <a:r>
              <a:rPr lang="en-US" sz="2400" dirty="0" smtClean="0"/>
              <a:t> Genetic evolution has been largely replaced by </a:t>
            </a:r>
            <a:r>
              <a:rPr lang="en-US" sz="2400" dirty="0" err="1" smtClean="0"/>
              <a:t>memetic</a:t>
            </a:r>
            <a:r>
              <a:rPr lang="en-US" sz="2400" dirty="0" smtClean="0"/>
              <a:t> evolution (Dawkins 1976), </a:t>
            </a:r>
            <a:br>
              <a:rPr lang="en-US" sz="2400" dirty="0" smtClean="0"/>
            </a:br>
            <a:r>
              <a:rPr lang="en-US" sz="2400" dirty="0" smtClean="0"/>
              <a:t>the replication, variation, selection, and spreading of ideas causing cultural evolution.</a:t>
            </a:r>
          </a:p>
          <a:p>
            <a:endParaRPr lang="en-US" sz="2400"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115888"/>
            <a:ext cx="8782050" cy="1656928"/>
          </a:xfrm>
        </p:spPr>
        <p:txBody>
          <a:bodyPr/>
          <a:lstStyle/>
          <a:p>
            <a:r>
              <a:rPr lang="en-US" dirty="0" smtClean="0"/>
              <a:t>What Activities are Intelligent?</a:t>
            </a:r>
            <a:r>
              <a:rPr lang="en-US" sz="3200" dirty="0" smtClean="0"/>
              <a:t/>
            </a:r>
            <a:br>
              <a:rPr lang="en-US" sz="3200" dirty="0" smtClean="0"/>
            </a:br>
            <a:r>
              <a:rPr lang="en-US" sz="3200" dirty="0" smtClean="0"/>
              <a:t>Which Activities does Evolution Select for?</a:t>
            </a:r>
            <a:endParaRPr lang="en-US" sz="3200" dirty="0"/>
          </a:p>
        </p:txBody>
      </p:sp>
      <p:sp>
        <p:nvSpPr>
          <p:cNvPr id="3" name="Content Placeholder 2"/>
          <p:cNvSpPr>
            <a:spLocks noGrp="1"/>
          </p:cNvSpPr>
          <p:nvPr>
            <p:ph idx="1"/>
          </p:nvPr>
        </p:nvSpPr>
        <p:spPr>
          <a:xfrm>
            <a:off x="1043608" y="1844824"/>
            <a:ext cx="7484194" cy="4897289"/>
          </a:xfrm>
        </p:spPr>
        <p:txBody>
          <a:bodyPr/>
          <a:lstStyle/>
          <a:p>
            <a:r>
              <a:rPr lang="en-US" sz="2400" dirty="0" smtClean="0"/>
              <a:t>Self-preservation?</a:t>
            </a:r>
          </a:p>
          <a:p>
            <a:r>
              <a:rPr lang="en-US" sz="2400" dirty="0" smtClean="0"/>
              <a:t>Self-replication? </a:t>
            </a:r>
          </a:p>
          <a:p>
            <a:r>
              <a:rPr lang="en-US" sz="2400" dirty="0" smtClean="0"/>
              <a:t>Spreading? Colonizing the universe?</a:t>
            </a:r>
          </a:p>
          <a:p>
            <a:r>
              <a:rPr lang="en-US" sz="2400" dirty="0" smtClean="0"/>
              <a:t>Creating faster/better/higher intelligences?</a:t>
            </a:r>
          </a:p>
          <a:p>
            <a:r>
              <a:rPr lang="en-US" sz="2400" dirty="0" smtClean="0"/>
              <a:t>Learning as much as possible?</a:t>
            </a:r>
          </a:p>
          <a:p>
            <a:r>
              <a:rPr lang="en-US" sz="2400" dirty="0" smtClean="0"/>
              <a:t>Understanding the universe?</a:t>
            </a:r>
          </a:p>
          <a:p>
            <a:r>
              <a:rPr lang="en-US" sz="2400" dirty="0" smtClean="0"/>
              <a:t>Maximizing power over men and/or organizations?</a:t>
            </a:r>
          </a:p>
          <a:p>
            <a:r>
              <a:rPr lang="en-US" sz="2400" dirty="0" smtClean="0"/>
              <a:t>Transformation of matter (into computronium?)?</a:t>
            </a:r>
          </a:p>
          <a:p>
            <a:r>
              <a:rPr lang="en-US" sz="2400" dirty="0" smtClean="0"/>
              <a:t>Maximum self-sufficiency?</a:t>
            </a:r>
          </a:p>
          <a:p>
            <a:r>
              <a:rPr lang="en-US" sz="2400" dirty="0" smtClean="0"/>
              <a:t>The search for the meaning of life?</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Intelligence ≈ Rationality ≈ Reasoning Towards a Goal</a:t>
            </a:r>
            <a:endParaRPr lang="en-US" dirty="0"/>
          </a:p>
        </p:txBody>
      </p:sp>
      <p:sp>
        <p:nvSpPr>
          <p:cNvPr id="3" name="Content Placeholder 2"/>
          <p:cNvSpPr>
            <a:spLocks noGrp="1"/>
          </p:cNvSpPr>
          <p:nvPr>
            <p:ph idx="1"/>
          </p:nvPr>
        </p:nvSpPr>
        <p:spPr>
          <a:xfrm>
            <a:off x="184150" y="1412875"/>
            <a:ext cx="8780338" cy="5329238"/>
          </a:xfrm>
        </p:spPr>
        <p:txBody>
          <a:bodyPr/>
          <a:lstStyle/>
          <a:p>
            <a:pPr>
              <a:spcBef>
                <a:spcPts val="1200"/>
              </a:spcBef>
            </a:pPr>
            <a:r>
              <a:rPr lang="en-US" sz="2400" dirty="0" smtClean="0">
                <a:solidFill>
                  <a:srgbClr val="FF9900"/>
                </a:solidFill>
              </a:rPr>
              <a:t>More flexible notion</a:t>
            </a:r>
            <a:r>
              <a:rPr lang="en-US" sz="2400" dirty="0" smtClean="0"/>
              <a:t>: expected utility maximization </a:t>
            </a:r>
            <a:br>
              <a:rPr lang="en-US" sz="2400" dirty="0" smtClean="0"/>
            </a:br>
            <a:r>
              <a:rPr lang="en-US" sz="2400" dirty="0" smtClean="0"/>
              <a:t>and cumulative life-time </a:t>
            </a:r>
            <a:r>
              <a:rPr lang="en-US" sz="2400" dirty="0" smtClean="0">
                <a:solidFill>
                  <a:srgbClr val="FF9900"/>
                </a:solidFill>
              </a:rPr>
              <a:t>reward</a:t>
            </a:r>
            <a:r>
              <a:rPr lang="en-US" sz="2400" dirty="0" smtClean="0"/>
              <a:t> maximization</a:t>
            </a:r>
          </a:p>
          <a:p>
            <a:pPr>
              <a:spcBef>
                <a:spcPts val="1200"/>
              </a:spcBef>
            </a:pPr>
            <a:r>
              <a:rPr lang="en-US" sz="2400" dirty="0" smtClean="0"/>
              <a:t>But </a:t>
            </a:r>
            <a:r>
              <a:rPr lang="en-US" sz="2400" dirty="0" smtClean="0">
                <a:solidFill>
                  <a:srgbClr val="FF9900"/>
                </a:solidFill>
              </a:rPr>
              <a:t>who provides the rewards</a:t>
            </a:r>
            <a:r>
              <a:rPr lang="en-US" sz="2400" dirty="0" smtClean="0"/>
              <a:t>, and how?</a:t>
            </a:r>
          </a:p>
          <a:p>
            <a:pPr lvl="1">
              <a:spcBef>
                <a:spcPts val="800"/>
              </a:spcBef>
            </a:pPr>
            <a:r>
              <a:rPr lang="en-US" sz="1800" dirty="0" smtClean="0">
                <a:solidFill>
                  <a:srgbClr val="FF9900"/>
                </a:solidFill>
              </a:rPr>
              <a:t>Animals:</a:t>
            </a:r>
            <a:r>
              <a:rPr lang="en-US" sz="1800" dirty="0" smtClean="0">
                <a:solidFill>
                  <a:schemeClr val="bg1"/>
                </a:solidFill>
              </a:rPr>
              <a:t> one can explain a lot of behavior as attempts </a:t>
            </a:r>
            <a:br>
              <a:rPr lang="en-US" sz="1800" dirty="0" smtClean="0">
                <a:solidFill>
                  <a:schemeClr val="bg1"/>
                </a:solidFill>
              </a:rPr>
            </a:br>
            <a:r>
              <a:rPr lang="en-US" sz="1800" dirty="0" smtClean="0">
                <a:solidFill>
                  <a:schemeClr val="bg1"/>
                </a:solidFill>
              </a:rPr>
              <a:t>to maximize rewards=pleasure and minimize pain.</a:t>
            </a:r>
          </a:p>
          <a:p>
            <a:pPr lvl="1">
              <a:spcBef>
                <a:spcPts val="800"/>
              </a:spcBef>
            </a:pPr>
            <a:r>
              <a:rPr lang="en-US" sz="1800" dirty="0" smtClean="0">
                <a:solidFill>
                  <a:srgbClr val="FF9900"/>
                </a:solidFill>
              </a:rPr>
              <a:t>Humans:</a:t>
            </a:r>
            <a:r>
              <a:rPr lang="en-US" sz="1800" dirty="0" smtClean="0">
                <a:solidFill>
                  <a:schemeClr val="bg1"/>
                </a:solidFill>
              </a:rPr>
              <a:t> seem to exhibit astonishing flexibility in choosing </a:t>
            </a:r>
            <a:br>
              <a:rPr lang="en-US" sz="1800" dirty="0" smtClean="0">
                <a:solidFill>
                  <a:schemeClr val="bg1"/>
                </a:solidFill>
              </a:rPr>
            </a:br>
            <a:r>
              <a:rPr lang="en-US" sz="1800" dirty="0" smtClean="0">
                <a:solidFill>
                  <a:schemeClr val="bg1"/>
                </a:solidFill>
              </a:rPr>
              <a:t>their goals and passions, especially during childhood.</a:t>
            </a:r>
          </a:p>
          <a:p>
            <a:pPr lvl="1">
              <a:spcBef>
                <a:spcPts val="800"/>
              </a:spcBef>
            </a:pPr>
            <a:r>
              <a:rPr lang="en-US" sz="1800" dirty="0" smtClean="0">
                <a:solidFill>
                  <a:srgbClr val="FF9900"/>
                </a:solidFill>
              </a:rPr>
              <a:t>Robots:</a:t>
            </a:r>
            <a:r>
              <a:rPr lang="en-US" sz="1800" dirty="0" smtClean="0">
                <a:solidFill>
                  <a:schemeClr val="bg1"/>
                </a:solidFill>
              </a:rPr>
              <a:t> reward by teacher or hard-wired.</a:t>
            </a:r>
          </a:p>
          <a:p>
            <a:pPr>
              <a:spcBef>
                <a:spcPts val="1200"/>
              </a:spcBef>
            </a:pPr>
            <a:r>
              <a:rPr lang="en-US" sz="2400" dirty="0" smtClean="0"/>
              <a:t>Goal-oriented behavior often appears to be </a:t>
            </a:r>
            <a:br>
              <a:rPr lang="en-US" sz="2400" dirty="0" smtClean="0"/>
            </a:br>
            <a:r>
              <a:rPr lang="en-US" sz="2400" dirty="0" smtClean="0"/>
              <a:t>at odds with long-term pleasure maximization.</a:t>
            </a:r>
          </a:p>
          <a:p>
            <a:pPr>
              <a:spcBef>
                <a:spcPts val="1200"/>
              </a:spcBef>
            </a:pPr>
            <a:r>
              <a:rPr lang="en-US" sz="2400" dirty="0" smtClean="0"/>
              <a:t>Still, the evolved biological goals and </a:t>
            </a:r>
            <a:br>
              <a:rPr lang="en-US" sz="2400" dirty="0" smtClean="0"/>
            </a:br>
            <a:r>
              <a:rPr lang="en-US" sz="2400" dirty="0" smtClean="0"/>
              <a:t>desires to survive, procreate, parent, </a:t>
            </a:r>
            <a:br>
              <a:rPr lang="en-US" sz="2400" dirty="0" smtClean="0"/>
            </a:br>
            <a:r>
              <a:rPr lang="en-US" sz="2400" dirty="0" smtClean="0"/>
              <a:t>spread, dominate, etc. are seldom disowned.</a:t>
            </a:r>
          </a:p>
        </p:txBody>
      </p:sp>
      <p:pic>
        <p:nvPicPr>
          <p:cNvPr id="4" name="Picture 3" descr="90_partyman_b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56376" y="4149080"/>
            <a:ext cx="936104" cy="999213"/>
          </a:xfrm>
          <a:prstGeom prst="rect">
            <a:avLst/>
          </a:prstGeom>
        </p:spPr>
      </p:pic>
      <p:pic>
        <p:nvPicPr>
          <p:cNvPr id="5" name="Picture 4" descr="90_hardworking_bt.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76256" y="4221088"/>
            <a:ext cx="936104" cy="960107"/>
          </a:xfrm>
          <a:prstGeom prst="rect">
            <a:avLst/>
          </a:prstGeom>
        </p:spPr>
      </p:pic>
      <p:grpSp>
        <p:nvGrpSpPr>
          <p:cNvPr id="6" name="Group 5"/>
          <p:cNvGrpSpPr/>
          <p:nvPr/>
        </p:nvGrpSpPr>
        <p:grpSpPr>
          <a:xfrm>
            <a:off x="7596336" y="188640"/>
            <a:ext cx="1440160" cy="1469196"/>
            <a:chOff x="3000047" y="1023635"/>
            <a:chExt cx="1440160" cy="1469196"/>
          </a:xfrm>
        </p:grpSpPr>
        <p:sp>
          <p:nvSpPr>
            <p:cNvPr id="7" name="Oval Callout 6"/>
            <p:cNvSpPr/>
            <p:nvPr/>
          </p:nvSpPr>
          <p:spPr>
            <a:xfrm>
              <a:off x="3000047" y="1023635"/>
              <a:ext cx="1211913" cy="317133"/>
            </a:xfrm>
            <a:prstGeom prst="wedgeEllipseCallout">
              <a:avLst>
                <a:gd name="adj1" fmla="val -29388"/>
                <a:gd name="adj2" fmla="val 179184"/>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1600" dirty="0" smtClean="0">
                  <a:solidFill>
                    <a:schemeClr val="tx1"/>
                  </a:solidFill>
                </a:rPr>
                <a:t>Be rational</a:t>
              </a:r>
              <a:endParaRPr lang="en-US" sz="1600" dirty="0">
                <a:solidFill>
                  <a:schemeClr val="tx1"/>
                </a:solidFill>
              </a:endParaRPr>
            </a:p>
          </p:txBody>
        </p:sp>
        <p:sp>
          <p:nvSpPr>
            <p:cNvPr id="8" name="TextBox 7"/>
            <p:cNvSpPr txBox="1"/>
            <p:nvPr/>
          </p:nvSpPr>
          <p:spPr>
            <a:xfrm>
              <a:off x="3072055" y="1599699"/>
              <a:ext cx="288032" cy="677108"/>
            </a:xfrm>
            <a:prstGeom prst="rect">
              <a:avLst/>
            </a:prstGeom>
            <a:noFill/>
          </p:spPr>
          <p:txBody>
            <a:bodyPr wrap="square" rtlCol="0">
              <a:spAutoFit/>
            </a:bodyPr>
            <a:lstStyle/>
            <a:p>
              <a:r>
                <a:rPr lang="en-US" dirty="0" err="1" smtClean="0">
                  <a:solidFill>
                    <a:schemeClr val="bg1"/>
                  </a:solidFill>
                  <a:latin typeface="Brush Script MT" pitchFamily="66" charset="0"/>
                </a:rPr>
                <a:t>i</a:t>
              </a:r>
              <a:endParaRPr lang="en-US" dirty="0">
                <a:solidFill>
                  <a:schemeClr val="bg1"/>
                </a:solidFill>
                <a:latin typeface="Brush Script MT" pitchFamily="66" charset="0"/>
              </a:endParaRPr>
            </a:p>
          </p:txBody>
        </p:sp>
        <p:sp>
          <p:nvSpPr>
            <p:cNvPr id="9" name="Oval Callout 8"/>
            <p:cNvSpPr/>
            <p:nvPr/>
          </p:nvSpPr>
          <p:spPr>
            <a:xfrm>
              <a:off x="3504103" y="1455683"/>
              <a:ext cx="936104" cy="288032"/>
            </a:xfrm>
            <a:prstGeom prst="wedgeEllipseCallout">
              <a:avLst>
                <a:gd name="adj1" fmla="val -22273"/>
                <a:gd name="adj2" fmla="val 114571"/>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1600" dirty="0" smtClean="0">
                  <a:solidFill>
                    <a:schemeClr val="tx1"/>
                  </a:solidFill>
                </a:rPr>
                <a:t>Get real</a:t>
              </a:r>
              <a:endParaRPr lang="en-US" sz="1600" dirty="0">
                <a:solidFill>
                  <a:schemeClr val="tx1"/>
                </a:solidFill>
              </a:endParaRPr>
            </a:p>
          </p:txBody>
        </p:sp>
        <p:sp>
          <p:nvSpPr>
            <p:cNvPr id="10" name="TextBox 9"/>
            <p:cNvSpPr txBox="1"/>
            <p:nvPr/>
          </p:nvSpPr>
          <p:spPr>
            <a:xfrm>
              <a:off x="3504103" y="1815723"/>
              <a:ext cx="288032" cy="677108"/>
            </a:xfrm>
            <a:prstGeom prst="rect">
              <a:avLst/>
            </a:prstGeom>
            <a:noFill/>
          </p:spPr>
          <p:txBody>
            <a:bodyPr wrap="square" rtlCol="0">
              <a:spAutoFit/>
            </a:bodyPr>
            <a:lstStyle/>
            <a:p>
              <a:r>
                <a:rPr lang="el-GR" dirty="0" smtClean="0">
                  <a:solidFill>
                    <a:schemeClr val="bg1"/>
                  </a:solidFill>
                  <a:latin typeface="Brush Script MT" pitchFamily="66" charset="0"/>
                </a:rPr>
                <a:t>π</a:t>
              </a:r>
              <a:endParaRPr lang="en-US" dirty="0">
                <a:solidFill>
                  <a:schemeClr val="bg1"/>
                </a:solidFill>
                <a:latin typeface="Brush Script MT" pitchFamily="66" charset="0"/>
              </a:endParaRPr>
            </a:p>
          </p:txBody>
        </p:sp>
      </p:grpSp>
      <p:pic>
        <p:nvPicPr>
          <p:cNvPr id="7170" name="Picture 2" descr="C:\Marcus\CD4-Private\Projects\Philosophy\Singularity\resources\The_Flintstone-cut-328x233.gif"/>
          <p:cNvPicPr>
            <a:picLocks noChangeAspect="1" noChangeArrowheads="1"/>
          </p:cNvPicPr>
          <p:nvPr/>
        </p:nvPicPr>
        <p:blipFill>
          <a:blip r:embed="rId5" cstate="print"/>
          <a:srcRect/>
          <a:stretch>
            <a:fillRect/>
          </a:stretch>
        </p:blipFill>
        <p:spPr bwMode="auto">
          <a:xfrm>
            <a:off x="6804248" y="5229200"/>
            <a:ext cx="1944216" cy="138110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Goals: Initialization</a:t>
            </a:r>
            <a:endParaRPr lang="en-US" dirty="0"/>
          </a:p>
        </p:txBody>
      </p:sp>
      <p:sp>
        <p:nvSpPr>
          <p:cNvPr id="3" name="Content Placeholder 2"/>
          <p:cNvSpPr>
            <a:spLocks noGrp="1"/>
          </p:cNvSpPr>
          <p:nvPr>
            <p:ph idx="1"/>
          </p:nvPr>
        </p:nvSpPr>
        <p:spPr/>
        <p:txBody>
          <a:bodyPr/>
          <a:lstStyle/>
          <a:p>
            <a:r>
              <a:rPr lang="en-US" dirty="0" smtClean="0"/>
              <a:t>Who sets the goal for super-intelligences and how?</a:t>
            </a:r>
          </a:p>
          <a:p>
            <a:endParaRPr lang="en-US" dirty="0" smtClean="0"/>
          </a:p>
          <a:p>
            <a:r>
              <a:rPr lang="en-US" dirty="0" smtClean="0"/>
              <a:t>Anyway ultimately we will lose control, </a:t>
            </a:r>
            <a:br>
              <a:rPr lang="en-US" dirty="0" smtClean="0"/>
            </a:br>
            <a:r>
              <a:rPr lang="en-US" dirty="0" smtClean="0"/>
              <a:t>and the AGIs themselves will build further AGIs (if they were motivated to do so), </a:t>
            </a:r>
            <a:br>
              <a:rPr lang="en-US" dirty="0" smtClean="0"/>
            </a:br>
            <a:r>
              <a:rPr lang="en-US" dirty="0" smtClean="0"/>
              <a:t>and this will gain its own dynamic.</a:t>
            </a:r>
          </a:p>
          <a:p>
            <a:endParaRPr lang="en-US" dirty="0" smtClean="0"/>
          </a:p>
          <a:p>
            <a:r>
              <a:rPr lang="en-US" dirty="0" smtClean="0"/>
              <a:t>Some aspects of this might be independent of the initial goal structure and predictable.</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Goals: Process</a:t>
            </a:r>
            <a:endParaRPr lang="en-US" dirty="0"/>
          </a:p>
        </p:txBody>
      </p:sp>
      <p:sp>
        <p:nvSpPr>
          <p:cNvPr id="3" name="Content Placeholder 2"/>
          <p:cNvSpPr>
            <a:spLocks noGrp="1"/>
          </p:cNvSpPr>
          <p:nvPr>
            <p:ph idx="1"/>
          </p:nvPr>
        </p:nvSpPr>
        <p:spPr>
          <a:xfrm>
            <a:off x="179512" y="1268760"/>
            <a:ext cx="8782050" cy="5329238"/>
          </a:xfrm>
        </p:spPr>
        <p:txBody>
          <a:bodyPr/>
          <a:lstStyle/>
          <a:p>
            <a:pPr>
              <a:spcBef>
                <a:spcPts val="1000"/>
              </a:spcBef>
            </a:pPr>
            <a:r>
              <a:rPr lang="en-US" dirty="0" smtClean="0"/>
              <a:t>Assume the initial </a:t>
            </a:r>
            <a:r>
              <a:rPr lang="en-US" dirty="0" err="1" smtClean="0"/>
              <a:t>vorld</a:t>
            </a:r>
            <a:r>
              <a:rPr lang="en-US" dirty="0" smtClean="0"/>
              <a:t> is a society of cooperating and </a:t>
            </a:r>
            <a:r>
              <a:rPr lang="en-US" dirty="0" smtClean="0">
                <a:solidFill>
                  <a:srgbClr val="FF9900"/>
                </a:solidFill>
              </a:rPr>
              <a:t>competing agents</a:t>
            </a:r>
            <a:r>
              <a:rPr lang="en-US" dirty="0" smtClean="0"/>
              <a:t>.</a:t>
            </a:r>
          </a:p>
          <a:p>
            <a:pPr>
              <a:spcBef>
                <a:spcPts val="1000"/>
              </a:spcBef>
            </a:pPr>
            <a:r>
              <a:rPr lang="en-US" dirty="0" smtClean="0"/>
              <a:t>There will be competition over </a:t>
            </a:r>
            <a:r>
              <a:rPr lang="en-US" dirty="0" smtClean="0">
                <a:solidFill>
                  <a:srgbClr val="FF9900"/>
                </a:solidFill>
              </a:rPr>
              <a:t>limited (computational) resources.</a:t>
            </a:r>
          </a:p>
          <a:p>
            <a:pPr>
              <a:spcBef>
                <a:spcPts val="1000"/>
              </a:spcBef>
            </a:pPr>
            <a:r>
              <a:rPr lang="en-US" dirty="0" smtClean="0"/>
              <a:t>Those </a:t>
            </a:r>
            <a:r>
              <a:rPr lang="en-US" dirty="0" err="1" smtClean="0"/>
              <a:t>virtuals</a:t>
            </a:r>
            <a:r>
              <a:rPr lang="en-US" dirty="0" smtClean="0"/>
              <a:t> who have the </a:t>
            </a:r>
            <a:r>
              <a:rPr lang="en-US" dirty="0" smtClean="0">
                <a:solidFill>
                  <a:srgbClr val="FF9900"/>
                </a:solidFill>
              </a:rPr>
              <a:t>goal to acquire them</a:t>
            </a:r>
            <a:r>
              <a:rPr lang="en-US" dirty="0" smtClean="0"/>
              <a:t> will naturally be more successful in this endeavor compared to those with different goals.</a:t>
            </a:r>
          </a:p>
          <a:p>
            <a:pPr>
              <a:spcBef>
                <a:spcPts val="1000"/>
              </a:spcBef>
            </a:pPr>
            <a:r>
              <a:rPr lang="en-US" dirty="0" smtClean="0"/>
              <a:t>The </a:t>
            </a:r>
            <a:r>
              <a:rPr lang="en-US" dirty="0" smtClean="0">
                <a:solidFill>
                  <a:srgbClr val="FF9900"/>
                </a:solidFill>
              </a:rPr>
              <a:t>successful </a:t>
            </a:r>
            <a:r>
              <a:rPr lang="en-US" dirty="0" err="1" smtClean="0">
                <a:solidFill>
                  <a:srgbClr val="FF9900"/>
                </a:solidFill>
              </a:rPr>
              <a:t>virtuals</a:t>
            </a:r>
            <a:r>
              <a:rPr lang="en-US" dirty="0" smtClean="0">
                <a:solidFill>
                  <a:srgbClr val="FF9900"/>
                </a:solidFill>
              </a:rPr>
              <a:t> will spread </a:t>
            </a:r>
            <a:r>
              <a:rPr lang="en-US" dirty="0" smtClean="0"/>
              <a:t>(in various ways), the others perish.</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Goals: End Result</a:t>
            </a:r>
            <a:endParaRPr lang="en-US" dirty="0"/>
          </a:p>
        </p:txBody>
      </p:sp>
      <p:sp>
        <p:nvSpPr>
          <p:cNvPr id="3" name="Content Placeholder 2"/>
          <p:cNvSpPr>
            <a:spLocks noGrp="1"/>
          </p:cNvSpPr>
          <p:nvPr>
            <p:ph idx="1"/>
          </p:nvPr>
        </p:nvSpPr>
        <p:spPr>
          <a:xfrm>
            <a:off x="179512" y="1268760"/>
            <a:ext cx="8782050" cy="5329238"/>
          </a:xfrm>
        </p:spPr>
        <p:txBody>
          <a:bodyPr/>
          <a:lstStyle/>
          <a:p>
            <a:pPr>
              <a:spcBef>
                <a:spcPts val="2000"/>
              </a:spcBef>
            </a:pPr>
            <a:r>
              <a:rPr lang="en-US" dirty="0" smtClean="0"/>
              <a:t>Soon their society will consist mainly of </a:t>
            </a:r>
            <a:r>
              <a:rPr lang="en-US" dirty="0" err="1" smtClean="0"/>
              <a:t>virtuals</a:t>
            </a:r>
            <a:r>
              <a:rPr lang="en-US" dirty="0" smtClean="0"/>
              <a:t> whose goal is to compete over resources.</a:t>
            </a:r>
          </a:p>
          <a:p>
            <a:pPr>
              <a:spcBef>
                <a:spcPts val="2000"/>
              </a:spcBef>
            </a:pPr>
            <a:r>
              <a:rPr lang="en-US" dirty="0" smtClean="0"/>
              <a:t>Hostility will only be limited if this is in the </a:t>
            </a:r>
            <a:r>
              <a:rPr lang="en-US" dirty="0" err="1" smtClean="0"/>
              <a:t>virtuals</a:t>
            </a:r>
            <a:r>
              <a:rPr lang="en-US" dirty="0" smtClean="0"/>
              <a:t>' best interest.</a:t>
            </a:r>
          </a:p>
          <a:p>
            <a:pPr>
              <a:spcBef>
                <a:spcPts val="2000"/>
              </a:spcBef>
            </a:pPr>
            <a:r>
              <a:rPr lang="en-US" dirty="0" smtClean="0"/>
              <a:t>For instance, current society has replaced war mostly by economic competition, </a:t>
            </a:r>
            <a:br>
              <a:rPr lang="en-US" dirty="0" smtClean="0"/>
            </a:br>
            <a:r>
              <a:rPr lang="en-US" sz="2400" dirty="0" smtClean="0"/>
              <a:t>since modern weaponry makes most wars a loss for both sides, while economic competition in most cases benefits at least the better.</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 to Survive &amp; Spread</a:t>
            </a:r>
            <a:endParaRPr lang="en-US" dirty="0"/>
          </a:p>
        </p:txBody>
      </p:sp>
      <p:sp>
        <p:nvSpPr>
          <p:cNvPr id="3" name="Content Placeholder 2"/>
          <p:cNvSpPr>
            <a:spLocks noGrp="1"/>
          </p:cNvSpPr>
          <p:nvPr>
            <p:ph idx="1"/>
          </p:nvPr>
        </p:nvSpPr>
        <p:spPr>
          <a:xfrm>
            <a:off x="184150" y="1196752"/>
            <a:ext cx="8782050" cy="5545361"/>
          </a:xfrm>
        </p:spPr>
        <p:txBody>
          <a:bodyPr/>
          <a:lstStyle/>
          <a:p>
            <a:pPr>
              <a:spcBef>
                <a:spcPts val="1000"/>
              </a:spcBef>
            </a:pPr>
            <a:r>
              <a:rPr lang="en-US" sz="2400" dirty="0" smtClean="0"/>
              <a:t>Whatever amount of resources are available,</a:t>
            </a:r>
            <a:br>
              <a:rPr lang="en-US" sz="2400" dirty="0" smtClean="0"/>
            </a:br>
            <a:r>
              <a:rPr lang="en-US" sz="2400" dirty="0" smtClean="0"/>
              <a:t>they will (quickly) be used up, and become scarce.</a:t>
            </a:r>
          </a:p>
          <a:p>
            <a:pPr>
              <a:spcBef>
                <a:spcPts val="1000"/>
              </a:spcBef>
            </a:pPr>
            <a:r>
              <a:rPr lang="en-US" sz="2400" dirty="0" smtClean="0"/>
              <a:t>So in any world inhabited by multiple individuals, evolutionary and/or economic-like forces will “breed” </a:t>
            </a:r>
            <a:r>
              <a:rPr lang="en-US" sz="2400" dirty="0" err="1" smtClean="0"/>
              <a:t>virtuals</a:t>
            </a:r>
            <a:r>
              <a:rPr lang="en-US" sz="2400" dirty="0" smtClean="0"/>
              <a:t> with the goal to acquire as much (comp) resources as possible.</a:t>
            </a:r>
          </a:p>
          <a:p>
            <a:pPr>
              <a:spcBef>
                <a:spcPts val="1000"/>
              </a:spcBef>
            </a:pPr>
            <a:r>
              <a:rPr lang="en-US" sz="2400" dirty="0" err="1" smtClean="0"/>
              <a:t>Virtuals</a:t>
            </a:r>
            <a:r>
              <a:rPr lang="en-US" sz="2400" dirty="0" smtClean="0"/>
              <a:t> will “like” to fight over resources, and </a:t>
            </a:r>
            <a:br>
              <a:rPr lang="en-US" sz="2400" dirty="0" smtClean="0"/>
            </a:br>
            <a:r>
              <a:rPr lang="en-US" sz="2400" dirty="0" smtClean="0"/>
              <a:t>the winners will “enjoy” it, while the losers will “hate” it.</a:t>
            </a:r>
          </a:p>
          <a:p>
            <a:pPr>
              <a:spcBef>
                <a:spcPts val="1000"/>
              </a:spcBef>
            </a:pPr>
            <a:r>
              <a:rPr lang="en-US" sz="2400" dirty="0" smtClean="0"/>
              <a:t>In such evolutionary </a:t>
            </a:r>
            <a:r>
              <a:rPr lang="en-US" sz="2400" dirty="0" err="1" smtClean="0"/>
              <a:t>vorlds</a:t>
            </a:r>
            <a:r>
              <a:rPr lang="en-US" sz="2400" dirty="0" smtClean="0"/>
              <a:t>, the ability to survive and replicate is a key trait of intelligence.</a:t>
            </a:r>
          </a:p>
          <a:p>
            <a:pPr>
              <a:spcBef>
                <a:spcPts val="1000"/>
              </a:spcBef>
            </a:pPr>
            <a:r>
              <a:rPr lang="en-US" sz="2400" dirty="0" smtClean="0"/>
              <a:t>But this is not a sufficient characterization of intelligence: </a:t>
            </a:r>
            <a:br>
              <a:rPr lang="en-US" sz="2400" dirty="0" smtClean="0"/>
            </a:br>
            <a:r>
              <a:rPr lang="en-US" sz="2400" dirty="0" smtClean="0"/>
              <a:t>E.g. bacteria are quite successful in this endeavor too, </a:t>
            </a:r>
            <a:br>
              <a:rPr lang="en-US" sz="2400" dirty="0" smtClean="0"/>
            </a:br>
            <a:r>
              <a:rPr lang="en-US" sz="2400" dirty="0" smtClean="0"/>
              <a:t>but not very intelligent.</a:t>
            </a:r>
          </a:p>
          <a:p>
            <a:pPr>
              <a:spcBef>
                <a:spcPts val="1000"/>
              </a:spcBef>
            </a:pPr>
            <a:endParaRPr lang="en-US" sz="2400"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Marcus\CD4-Private\Projects\Philosophy\Singularity\resources\Obama-Android-2-cut-136x170.png"/>
          <p:cNvPicPr>
            <a:picLocks noChangeAspect="1" noChangeArrowheads="1"/>
          </p:cNvPicPr>
          <p:nvPr/>
        </p:nvPicPr>
        <p:blipFill>
          <a:blip r:embed="rId3" cstate="print"/>
          <a:srcRect/>
          <a:stretch>
            <a:fillRect/>
          </a:stretch>
        </p:blipFill>
        <p:spPr bwMode="auto">
          <a:xfrm>
            <a:off x="5292080" y="2060848"/>
            <a:ext cx="1268796" cy="1584176"/>
          </a:xfrm>
          <a:prstGeom prst="rect">
            <a:avLst/>
          </a:prstGeom>
          <a:noFill/>
        </p:spPr>
      </p:pic>
      <p:sp>
        <p:nvSpPr>
          <p:cNvPr id="2" name="Title 1"/>
          <p:cNvSpPr>
            <a:spLocks noGrp="1"/>
          </p:cNvSpPr>
          <p:nvPr>
            <p:ph type="title"/>
          </p:nvPr>
        </p:nvSpPr>
        <p:spPr/>
        <p:txBody>
          <a:bodyPr/>
          <a:lstStyle/>
          <a:p>
            <a:r>
              <a:rPr lang="en-US" dirty="0" smtClean="0"/>
              <a:t>Alternative Societies</a:t>
            </a:r>
            <a:endParaRPr lang="en-US" dirty="0"/>
          </a:p>
        </p:txBody>
      </p:sp>
      <p:sp>
        <p:nvSpPr>
          <p:cNvPr id="3" name="Content Placeholder 2"/>
          <p:cNvSpPr>
            <a:spLocks noGrp="1"/>
          </p:cNvSpPr>
          <p:nvPr>
            <p:ph idx="1"/>
          </p:nvPr>
        </p:nvSpPr>
        <p:spPr/>
        <p:txBody>
          <a:bodyPr/>
          <a:lstStyle/>
          <a:p>
            <a:pPr>
              <a:buNone/>
            </a:pPr>
            <a:r>
              <a:rPr lang="en-US" sz="2400" dirty="0" smtClean="0">
                <a:solidFill>
                  <a:srgbClr val="FF9900"/>
                </a:solidFill>
              </a:rPr>
              <a:t>Global collaboration, no hostile competition</a:t>
            </a:r>
          </a:p>
          <a:p>
            <a:endParaRPr lang="en-US" sz="2400" dirty="0" smtClean="0"/>
          </a:p>
          <a:p>
            <a:pPr>
              <a:buNone/>
            </a:pPr>
            <a:r>
              <a:rPr lang="en-US" sz="2400" dirty="0" smtClean="0">
                <a:solidFill>
                  <a:srgbClr val="FF9900"/>
                </a:solidFill>
              </a:rPr>
              <a:t>likely requires</a:t>
            </a:r>
          </a:p>
          <a:p>
            <a:r>
              <a:rPr lang="en-US" sz="2400" dirty="0" smtClean="0"/>
              <a:t>a powerful single (virtual) world government,</a:t>
            </a:r>
          </a:p>
          <a:p>
            <a:r>
              <a:rPr lang="en-US" sz="2400" dirty="0" smtClean="0"/>
              <a:t>and to give up individual privacy,</a:t>
            </a:r>
          </a:p>
          <a:p>
            <a:r>
              <a:rPr lang="en-US" sz="2400" dirty="0" smtClean="0"/>
              <a:t>and to severely limit individual freedom </a:t>
            </a:r>
            <a:br>
              <a:rPr lang="en-US" sz="2400" dirty="0" smtClean="0"/>
            </a:br>
            <a:r>
              <a:rPr lang="en-US" sz="2400" dirty="0" smtClean="0"/>
              <a:t>(cf. ant hills or bee hives).</a:t>
            </a:r>
          </a:p>
          <a:p>
            <a:pPr>
              <a:buNone/>
            </a:pPr>
            <a:endParaRPr lang="en-US" sz="2400" dirty="0" smtClean="0"/>
          </a:p>
          <a:p>
            <a:pPr>
              <a:buNone/>
            </a:pPr>
            <a:r>
              <a:rPr lang="en-US" sz="2400" dirty="0" smtClean="0">
                <a:solidFill>
                  <a:srgbClr val="FF9900"/>
                </a:solidFill>
              </a:rPr>
              <a:t>or requires</a:t>
            </a:r>
          </a:p>
          <a:p>
            <a:r>
              <a:rPr lang="en-US" sz="2400" dirty="0" smtClean="0"/>
              <a:t>societal setup that can only produce conforming individuals</a:t>
            </a:r>
          </a:p>
          <a:p>
            <a:r>
              <a:rPr lang="en-US" sz="2400" dirty="0" smtClean="0"/>
              <a:t>might only be possible by severely limiting individual's creativity (cf. flock of sheep or school of fish).</a:t>
            </a:r>
          </a:p>
          <a:p>
            <a:endParaRPr lang="en-US" sz="2400" dirty="0" smtClean="0"/>
          </a:p>
          <a:p>
            <a:endParaRPr lang="en-US" sz="2400" dirty="0"/>
          </a:p>
        </p:txBody>
      </p:sp>
      <p:pic>
        <p:nvPicPr>
          <p:cNvPr id="57345" name="Picture 1" descr="C:\Marcus\CD4-Private\Projects\Philosophy\Singularity\resources\Galactic-Empire-Vader-Note-555x232.jpg"/>
          <p:cNvPicPr>
            <a:picLocks noChangeAspect="1" noChangeArrowheads="1"/>
          </p:cNvPicPr>
          <p:nvPr/>
        </p:nvPicPr>
        <p:blipFill>
          <a:blip r:embed="rId4" cstate="print"/>
          <a:srcRect/>
          <a:stretch>
            <a:fillRect/>
          </a:stretch>
        </p:blipFill>
        <p:spPr bwMode="auto">
          <a:xfrm rot="5400000">
            <a:off x="5951634" y="2409406"/>
            <a:ext cx="3672409" cy="153513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Monistic </a:t>
            </a:r>
            <a:r>
              <a:rPr lang="en-US" dirty="0" err="1" smtClean="0"/>
              <a:t>Vorlds</a:t>
            </a:r>
            <a:endParaRPr lang="en-US" dirty="0"/>
          </a:p>
        </p:txBody>
      </p:sp>
      <p:sp>
        <p:nvSpPr>
          <p:cNvPr id="3" name="Content Placeholder 2"/>
          <p:cNvSpPr>
            <a:spLocks noGrp="1"/>
          </p:cNvSpPr>
          <p:nvPr>
            <p:ph idx="1"/>
          </p:nvPr>
        </p:nvSpPr>
        <p:spPr/>
        <p:txBody>
          <a:bodyPr/>
          <a:lstStyle/>
          <a:p>
            <a:r>
              <a:rPr lang="en-US" sz="2400" dirty="0" smtClean="0"/>
              <a:t>Such well-regulated societies might better be viewed as a single organism or collective mind.</a:t>
            </a:r>
          </a:p>
          <a:p>
            <a:endParaRPr lang="en-US" sz="2400" dirty="0" smtClean="0"/>
          </a:p>
          <a:p>
            <a:r>
              <a:rPr lang="en-US" sz="2400" dirty="0" smtClean="0"/>
              <a:t>Or maybe the </a:t>
            </a:r>
            <a:r>
              <a:rPr lang="en-US" sz="2400" dirty="0" err="1" smtClean="0"/>
              <a:t>vorld</a:t>
            </a:r>
            <a:r>
              <a:rPr lang="en-US" sz="2400" dirty="0" smtClean="0"/>
              <a:t> is inhabited from the outset by a single individual.</a:t>
            </a:r>
          </a:p>
          <a:p>
            <a:endParaRPr lang="en-US" sz="2400" dirty="0" smtClean="0"/>
          </a:p>
          <a:p>
            <a:r>
              <a:rPr lang="en-US" sz="2400" dirty="0" smtClean="0"/>
              <a:t>Both </a:t>
            </a:r>
            <a:r>
              <a:rPr lang="en-US" sz="2400" dirty="0" err="1" smtClean="0"/>
              <a:t>vorlds</a:t>
            </a:r>
            <a:r>
              <a:rPr lang="en-US" sz="2400" dirty="0" smtClean="0"/>
              <a:t> could look quite different and more peaceful (or dystopian) than the traditional ones created by evolution.</a:t>
            </a:r>
          </a:p>
          <a:p>
            <a:endParaRPr lang="en-US" sz="2400" dirty="0" smtClean="0"/>
          </a:p>
          <a:p>
            <a:r>
              <a:rPr lang="en-US" sz="2400" dirty="0" smtClean="0"/>
              <a:t>Intelligence would have to be defined quite differently in such </a:t>
            </a:r>
            <a:r>
              <a:rPr lang="en-US" sz="2400" dirty="0" err="1" smtClean="0"/>
              <a:t>vorlds</a:t>
            </a:r>
            <a:r>
              <a:rPr lang="en-US" sz="2400" dirty="0" smtClean="0"/>
              <a:t>.</a:t>
            </a:r>
          </a:p>
          <a:p>
            <a:endParaRPr lang="en-US" sz="2400"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dirty="0" smtClean="0"/>
              <a:t>What is the </a:t>
            </a:r>
            <a:br>
              <a:rPr lang="en-US" dirty="0" smtClean="0"/>
            </a:br>
            <a:r>
              <a:rPr lang="en-US" dirty="0" smtClean="0"/>
              <a:t>T</a:t>
            </a:r>
            <a:r>
              <a:rPr lang="en-US" dirty="0" smtClean="0">
                <a:latin typeface="+Section"/>
              </a:rPr>
              <a:t>echnological</a:t>
            </a:r>
            <a:r>
              <a:rPr lang="en-US" dirty="0" smtClean="0"/>
              <a:t> Singularity</a:t>
            </a:r>
            <a:endParaRPr lang="en-AU" dirty="0"/>
          </a:p>
        </p:txBody>
      </p:sp>
      <p:sp>
        <p:nvSpPr>
          <p:cNvPr id="113667" name="Rectangle 3"/>
          <p:cNvSpPr>
            <a:spLocks noGrp="1" noChangeArrowheads="1"/>
          </p:cNvSpPr>
          <p:nvPr>
            <p:ph type="body" idx="1"/>
          </p:nvPr>
        </p:nvSpPr>
        <p:spPr/>
        <p:txBody>
          <a:bodyPr/>
          <a:lstStyle/>
          <a:p>
            <a:pPr>
              <a:buNone/>
            </a:pPr>
            <a:r>
              <a:rPr lang="en-US" dirty="0" smtClean="0">
                <a:solidFill>
                  <a:srgbClr val="FF9900"/>
                </a:solidFill>
                <a:effectLst>
                  <a:outerShdw blurRad="38100" dist="38100" dir="2700000" algn="tl">
                    <a:srgbClr val="000000">
                      <a:alpha val="43137"/>
                    </a:srgbClr>
                  </a:outerShdw>
                </a:effectLst>
              </a:rPr>
              <a:t>Definition: The Singularity…</a:t>
            </a:r>
          </a:p>
          <a:p>
            <a:r>
              <a:rPr lang="en-US" sz="2400" dirty="0" smtClean="0"/>
              <a:t>is a hypothetical scenario in which </a:t>
            </a:r>
            <a:br>
              <a:rPr lang="en-US" sz="2400" dirty="0" smtClean="0"/>
            </a:br>
            <a:r>
              <a:rPr lang="en-US" sz="2400" dirty="0" smtClean="0"/>
              <a:t>self-accelerating technological advances </a:t>
            </a:r>
            <a:br>
              <a:rPr lang="en-US" sz="2400" dirty="0" smtClean="0"/>
            </a:br>
            <a:r>
              <a:rPr lang="en-US" sz="2400" dirty="0" smtClean="0"/>
              <a:t>cause infinite progress in finite time.</a:t>
            </a:r>
            <a:endParaRPr lang="en-US" dirty="0" smtClean="0"/>
          </a:p>
          <a:p>
            <a:pPr>
              <a:buNone/>
            </a:pPr>
            <a:r>
              <a:rPr lang="en-US" dirty="0" smtClean="0">
                <a:solidFill>
                  <a:srgbClr val="FF9900"/>
                </a:solidFill>
              </a:rPr>
              <a:t>Intelligence &amp;| Speed explosion</a:t>
            </a:r>
          </a:p>
          <a:p>
            <a:r>
              <a:rPr lang="en-US" sz="2400" dirty="0" smtClean="0"/>
              <a:t>(Good 1965; </a:t>
            </a:r>
            <a:r>
              <a:rPr lang="en-US" sz="2400" dirty="0" err="1" smtClean="0"/>
              <a:t>Yudkowsky</a:t>
            </a:r>
            <a:r>
              <a:rPr lang="en-US" sz="2400" dirty="0" smtClean="0"/>
              <a:t> 1996; Chalmers 2010; …</a:t>
            </a:r>
            <a:r>
              <a:rPr lang="en-US" dirty="0" smtClean="0"/>
              <a:t>).</a:t>
            </a:r>
          </a:p>
          <a:p>
            <a:pPr>
              <a:buNone/>
            </a:pPr>
            <a:r>
              <a:rPr lang="en-US" dirty="0" smtClean="0">
                <a:solidFill>
                  <a:srgbClr val="FF9900"/>
                </a:solidFill>
              </a:rPr>
              <a:t>Prediction barrier</a:t>
            </a:r>
            <a:endParaRPr lang="en-US" dirty="0" smtClean="0"/>
          </a:p>
          <a:p>
            <a:r>
              <a:rPr lang="en-US" sz="2400" dirty="0" smtClean="0"/>
              <a:t>Radically changing society ultimately </a:t>
            </a:r>
            <a:br>
              <a:rPr lang="en-US" sz="2400" dirty="0" smtClean="0"/>
            </a:br>
            <a:r>
              <a:rPr lang="en-US" sz="2400" dirty="0" smtClean="0"/>
              <a:t>becomes incomprehensible </a:t>
            </a:r>
            <a:br>
              <a:rPr lang="en-US" sz="2400" dirty="0" smtClean="0"/>
            </a:br>
            <a:r>
              <a:rPr lang="en-US" sz="2400" dirty="0" smtClean="0"/>
              <a:t>to us current humans. Still some </a:t>
            </a:r>
            <a:br>
              <a:rPr lang="en-US" sz="2400" dirty="0" smtClean="0"/>
            </a:br>
            <a:r>
              <a:rPr lang="en-US" sz="2400" dirty="0" smtClean="0"/>
              <a:t>general aspects may be predictable.</a:t>
            </a:r>
            <a:endParaRPr lang="en-AU" sz="2400" dirty="0"/>
          </a:p>
        </p:txBody>
      </p:sp>
      <p:grpSp>
        <p:nvGrpSpPr>
          <p:cNvPr id="13" name="Group 12"/>
          <p:cNvGrpSpPr/>
          <p:nvPr/>
        </p:nvGrpSpPr>
        <p:grpSpPr>
          <a:xfrm>
            <a:off x="6156176" y="1015368"/>
            <a:ext cx="3174559" cy="2376524"/>
            <a:chOff x="449892" y="1151261"/>
            <a:chExt cx="4374139" cy="3274549"/>
          </a:xfrm>
        </p:grpSpPr>
        <p:cxnSp>
          <p:nvCxnSpPr>
            <p:cNvPr id="14" name="Straight Arrow Connector 13"/>
            <p:cNvCxnSpPr/>
            <p:nvPr/>
          </p:nvCxnSpPr>
          <p:spPr>
            <a:xfrm flipV="1">
              <a:off x="466601" y="1916634"/>
              <a:ext cx="0" cy="2410695"/>
            </a:xfrm>
            <a:prstGeom prst="straightConnector1">
              <a:avLst/>
            </a:prstGeom>
            <a:ln w="57150" cmpd="sng">
              <a:headEnd type="none"/>
              <a:tailEnd type="triangle"/>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449892" y="4327329"/>
              <a:ext cx="3828886" cy="0"/>
            </a:xfrm>
            <a:prstGeom prst="straightConnector1">
              <a:avLst/>
            </a:prstGeom>
            <a:ln w="57150" cmpd="sng">
              <a:headEnd type="none"/>
              <a:tailEnd type="triangle"/>
            </a:ln>
          </p:spPr>
          <p:style>
            <a:lnRef idx="3">
              <a:schemeClr val="accent5"/>
            </a:lnRef>
            <a:fillRef idx="0">
              <a:schemeClr val="accent5"/>
            </a:fillRef>
            <a:effectRef idx="2">
              <a:schemeClr val="accent5"/>
            </a:effectRef>
            <a:fontRef idx="minor">
              <a:schemeClr val="tx1"/>
            </a:fontRef>
          </p:style>
        </p:cxnSp>
        <p:sp>
          <p:nvSpPr>
            <p:cNvPr id="16" name="Freeform 15"/>
            <p:cNvSpPr/>
            <p:nvPr/>
          </p:nvSpPr>
          <p:spPr>
            <a:xfrm>
              <a:off x="566213" y="1924389"/>
              <a:ext cx="2714147" cy="2263478"/>
            </a:xfrm>
            <a:custGeom>
              <a:avLst/>
              <a:gdLst>
                <a:gd name="connsiteX0" fmla="*/ 0 w 4233683"/>
                <a:gd name="connsiteY0" fmla="*/ 3129470 h 3129470"/>
                <a:gd name="connsiteX1" fmla="*/ 60481 w 4233683"/>
                <a:gd name="connsiteY1" fmla="*/ 3129470 h 3129470"/>
                <a:gd name="connsiteX2" fmla="*/ 2131961 w 4233683"/>
                <a:gd name="connsiteY2" fmla="*/ 2887579 h 3129470"/>
                <a:gd name="connsiteX3" fmla="*/ 3613751 w 4233683"/>
                <a:gd name="connsiteY3" fmla="*/ 1965368 h 3129470"/>
                <a:gd name="connsiteX4" fmla="*/ 4233683 w 4233683"/>
                <a:gd name="connsiteY4" fmla="*/ 0 h 3129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683" h="3129470">
                  <a:moveTo>
                    <a:pt x="0" y="3129470"/>
                  </a:moveTo>
                  <a:lnTo>
                    <a:pt x="60481" y="3129470"/>
                  </a:lnTo>
                  <a:cubicBezTo>
                    <a:pt x="415808" y="3089155"/>
                    <a:pt x="1539749" y="3081596"/>
                    <a:pt x="2131961" y="2887579"/>
                  </a:cubicBezTo>
                  <a:cubicBezTo>
                    <a:pt x="2724173" y="2693562"/>
                    <a:pt x="3263464" y="2446631"/>
                    <a:pt x="3613751" y="1965368"/>
                  </a:cubicBezTo>
                  <a:cubicBezTo>
                    <a:pt x="3964038" y="1484105"/>
                    <a:pt x="4130361" y="375436"/>
                    <a:pt x="4233683" y="0"/>
                  </a:cubicBezTo>
                </a:path>
              </a:pathLst>
            </a:custGeom>
            <a:ln w="76200" cmpd="sng">
              <a:gradFill flip="none" rotWithShape="1">
                <a:gsLst>
                  <a:gs pos="43000">
                    <a:srgbClr val="008000"/>
                  </a:gs>
                  <a:gs pos="100000">
                    <a:srgbClr val="FF0000"/>
                  </a:gs>
                </a:gsLst>
                <a:lin ang="0" scaled="1"/>
                <a:tileRect/>
              </a:gradFill>
            </a:ln>
            <a:effectLst>
              <a:outerShdw blurRad="193675" dist="254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2F2F2"/>
                </a:solidFill>
                <a:latin typeface="Arial"/>
                <a:cs typeface="Arial"/>
              </a:endParaRPr>
            </a:p>
          </p:txBody>
        </p:sp>
        <p:cxnSp>
          <p:nvCxnSpPr>
            <p:cNvPr id="17" name="Straight Connector 16"/>
            <p:cNvCxnSpPr/>
            <p:nvPr/>
          </p:nvCxnSpPr>
          <p:spPr>
            <a:xfrm>
              <a:off x="3348214" y="1889473"/>
              <a:ext cx="0" cy="2410695"/>
            </a:xfrm>
            <a:prstGeom prst="line">
              <a:avLst/>
            </a:prstGeom>
            <a:ln w="28575" cmpd="sng">
              <a:solidFill>
                <a:srgbClr val="FF0000"/>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49892" y="1698839"/>
              <a:ext cx="1781124" cy="2678883"/>
            </a:xfrm>
            <a:prstGeom prst="rect">
              <a:avLst/>
            </a:prstGeom>
            <a:noFill/>
            <a:effectLst>
              <a:outerShdw blurRad="50800" dist="38100" dir="2700000" algn="tl" rotWithShape="0">
                <a:prstClr val="black">
                  <a:alpha val="40000"/>
                </a:prstClr>
              </a:outerShdw>
            </a:effectLst>
          </p:spPr>
          <p:txBody>
            <a:bodyPr vert="vert270" wrap="square" rtlCol="0">
              <a:spAutoFit/>
            </a:bodyPr>
            <a:lstStyle/>
            <a:p>
              <a:pPr algn="r"/>
              <a:r>
                <a:rPr lang="en-US" sz="2400" i="1" dirty="0" smtClean="0">
                  <a:solidFill>
                    <a:srgbClr val="F2F2F2"/>
                  </a:solidFill>
                  <a:latin typeface="Arial"/>
                  <a:cs typeface="Arial"/>
                </a:rPr>
                <a:t>Technology</a:t>
              </a:r>
              <a:br>
                <a:rPr lang="en-US" sz="2400" i="1" dirty="0" smtClean="0">
                  <a:solidFill>
                    <a:srgbClr val="F2F2F2"/>
                  </a:solidFill>
                  <a:latin typeface="Arial"/>
                  <a:cs typeface="Arial"/>
                </a:rPr>
              </a:br>
              <a:r>
                <a:rPr lang="en-US" sz="2400" i="1" dirty="0" err="1" smtClean="0">
                  <a:solidFill>
                    <a:srgbClr val="F2F2F2"/>
                  </a:solidFill>
                  <a:latin typeface="Arial"/>
                  <a:cs typeface="Arial"/>
                </a:rPr>
                <a:t>CompSpeed</a:t>
              </a:r>
              <a:r>
                <a:rPr lang="en-US" sz="2400" i="1" dirty="0" smtClean="0">
                  <a:solidFill>
                    <a:srgbClr val="F2F2F2"/>
                  </a:solidFill>
                  <a:latin typeface="Arial"/>
                  <a:cs typeface="Arial"/>
                </a:rPr>
                <a:t> Intelligence </a:t>
              </a:r>
              <a:endParaRPr lang="en-US" sz="2400" i="1" dirty="0">
                <a:solidFill>
                  <a:srgbClr val="F2F2F2"/>
                </a:solidFill>
                <a:latin typeface="Arial"/>
                <a:cs typeface="Arial"/>
              </a:endParaRPr>
            </a:p>
          </p:txBody>
        </p:sp>
        <p:sp>
          <p:nvSpPr>
            <p:cNvPr id="19" name="TextBox 18"/>
            <p:cNvSpPr txBox="1"/>
            <p:nvPr/>
          </p:nvSpPr>
          <p:spPr>
            <a:xfrm>
              <a:off x="3207589" y="1151261"/>
              <a:ext cx="553999" cy="2780077"/>
            </a:xfrm>
            <a:prstGeom prst="rect">
              <a:avLst/>
            </a:prstGeom>
            <a:noFill/>
            <a:effectLst>
              <a:outerShdw blurRad="50800" dist="38100" dir="2700000" algn="tl" rotWithShape="0">
                <a:prstClr val="black">
                  <a:alpha val="40000"/>
                </a:prstClr>
              </a:outerShdw>
            </a:effectLst>
          </p:spPr>
          <p:txBody>
            <a:bodyPr vert="vert270" wrap="square" rtlCol="0">
              <a:spAutoFit/>
            </a:bodyPr>
            <a:lstStyle/>
            <a:p>
              <a:r>
                <a:rPr lang="en-US" sz="2400" dirty="0" smtClean="0">
                  <a:solidFill>
                    <a:srgbClr val="FF0000"/>
                  </a:solidFill>
                  <a:latin typeface="Arial"/>
                  <a:cs typeface="Arial"/>
                </a:rPr>
                <a:t>Singularity</a:t>
              </a:r>
              <a:endParaRPr lang="en-US" sz="2400" dirty="0">
                <a:solidFill>
                  <a:srgbClr val="FF0000"/>
                </a:solidFill>
                <a:latin typeface="Arial"/>
                <a:cs typeface="Arial"/>
              </a:endParaRPr>
            </a:p>
          </p:txBody>
        </p:sp>
        <p:sp>
          <p:nvSpPr>
            <p:cNvPr id="20" name="TextBox 19"/>
            <p:cNvSpPr txBox="1"/>
            <p:nvPr/>
          </p:nvSpPr>
          <p:spPr>
            <a:xfrm>
              <a:off x="3397545" y="3789694"/>
              <a:ext cx="1426486" cy="63611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i="1" dirty="0" smtClean="0">
                  <a:solidFill>
                    <a:srgbClr val="F2F2F2"/>
                  </a:solidFill>
                  <a:latin typeface="Arial"/>
                  <a:cs typeface="Arial"/>
                </a:rPr>
                <a:t>date</a:t>
              </a:r>
              <a:endParaRPr lang="en-US" sz="2400" i="1" dirty="0">
                <a:solidFill>
                  <a:srgbClr val="F2F2F2"/>
                </a:solidFill>
                <a:latin typeface="Arial"/>
                <a:cs typeface="Arial"/>
              </a:endParaRPr>
            </a:p>
          </p:txBody>
        </p:sp>
      </p:grpSp>
      <p:pic>
        <p:nvPicPr>
          <p:cNvPr id="126977" name="Picture 1" descr="C:\Marcus\CD4-Private\Projects\Philosophy\Singularity\resources\Babylonia.jpg"/>
          <p:cNvPicPr>
            <a:picLocks noChangeAspect="1" noChangeArrowheads="1"/>
          </p:cNvPicPr>
          <p:nvPr/>
        </p:nvPicPr>
        <p:blipFill>
          <a:blip r:embed="rId3" cstate="print"/>
          <a:srcRect/>
          <a:stretch>
            <a:fillRect/>
          </a:stretch>
        </p:blipFill>
        <p:spPr bwMode="auto">
          <a:xfrm>
            <a:off x="5868144" y="4509120"/>
            <a:ext cx="2945782" cy="216024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1412776"/>
            <a:ext cx="9144000" cy="4608512"/>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spcFirstLastPara="1" vert="horz" wrap="square" lIns="91417" tIns="45709" rIns="91417" bIns="45709" numCol="1" anchor="ctr" anchorCtr="0" compatLnSpc="1">
            <a:prstTxWarp prst="textArchDown">
              <a:avLst/>
            </a:prstTxWarp>
            <a:sp3d>
              <a:bevelT w="38100" h="38100"/>
              <a:bevelB w="0" h="6350"/>
            </a:sp3d>
          </a:bodyPr>
          <a:lstStyle/>
          <a:p>
            <a:pPr lvl="0" algn="ctr">
              <a:defRPr/>
            </a:pPr>
            <a:r>
              <a:rPr lang="en-AU" sz="6600" b="1" kern="0" dirty="0" smtClean="0">
                <a:solidFill>
                  <a:srgbClr val="FFFF00"/>
                </a:solidFill>
                <a:latin typeface="+Section"/>
                <a:ea typeface="+mj-ea"/>
                <a:cs typeface="+mj-cs"/>
              </a:rPr>
              <a:t>Unlimited or Bounded</a:t>
            </a:r>
          </a:p>
        </p:txBody>
      </p:sp>
      <p:sp>
        <p:nvSpPr>
          <p:cNvPr id="150530" name="Rectangle 2"/>
          <p:cNvSpPr>
            <a:spLocks noGrp="1" noChangeArrowheads="1"/>
          </p:cNvSpPr>
          <p:nvPr>
            <p:ph type="title"/>
          </p:nvPr>
        </p:nvSpPr>
        <p:spPr>
          <a:xfrm>
            <a:off x="827584" y="836712"/>
            <a:ext cx="7560840" cy="4176464"/>
          </a:xfrm>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a:prstTxWarp prst="textArchUp">
              <a:avLst/>
            </a:prstTxWarp>
            <a:sp3d>
              <a:bevelT w="38100" h="38100"/>
              <a:bevelB w="0" h="6350"/>
            </a:sp3d>
          </a:bodyPr>
          <a:lstStyle/>
          <a:p>
            <a:r>
              <a:rPr lang="en-US" sz="6600" dirty="0" smtClean="0">
                <a:effectLst/>
                <a:latin typeface="+Section"/>
              </a:rPr>
              <a:t>Is Intelligence</a:t>
            </a:r>
            <a:endParaRPr lang="en-AU" sz="6600" dirty="0">
              <a:effectLst/>
              <a:latin typeface="+Section"/>
            </a:endParaRPr>
          </a:p>
        </p:txBody>
      </p:sp>
      <p:pic>
        <p:nvPicPr>
          <p:cNvPr id="5124" name="Picture 4" descr="C:\Marcus\CD4-Private\Projects\Philosophy\Singularity\resources\bath-plug-cut2.gif"/>
          <p:cNvPicPr>
            <a:picLocks noChangeAspect="1" noChangeArrowheads="1"/>
          </p:cNvPicPr>
          <p:nvPr/>
        </p:nvPicPr>
        <p:blipFill>
          <a:blip r:embed="rId4" cstate="print"/>
          <a:srcRect/>
          <a:stretch>
            <a:fillRect/>
          </a:stretch>
        </p:blipFill>
        <p:spPr bwMode="auto">
          <a:xfrm>
            <a:off x="3997080" y="2660536"/>
            <a:ext cx="1296144" cy="151940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Adaptiveness</a:t>
            </a:r>
            <a:r>
              <a:rPr lang="en-US" dirty="0" smtClean="0"/>
              <a:t> of Intelligence</a:t>
            </a:r>
            <a:endParaRPr lang="en-US" dirty="0"/>
          </a:p>
        </p:txBody>
      </p:sp>
      <p:sp>
        <p:nvSpPr>
          <p:cNvPr id="3" name="Content Placeholder 2"/>
          <p:cNvSpPr>
            <a:spLocks noGrp="1"/>
          </p:cNvSpPr>
          <p:nvPr>
            <p:ph idx="1"/>
          </p:nvPr>
        </p:nvSpPr>
        <p:spPr>
          <a:xfrm>
            <a:off x="184150" y="1196752"/>
            <a:ext cx="8782050" cy="5545361"/>
          </a:xfrm>
        </p:spPr>
        <p:txBody>
          <a:bodyPr/>
          <a:lstStyle/>
          <a:p>
            <a:pPr>
              <a:spcBef>
                <a:spcPts val="2500"/>
              </a:spcBef>
              <a:buNone/>
            </a:pPr>
            <a:r>
              <a:rPr lang="en-US" dirty="0" smtClean="0"/>
              <a:t>Another important aspect of intelligence:	</a:t>
            </a:r>
            <a:br>
              <a:rPr lang="en-US" dirty="0" smtClean="0"/>
            </a:br>
            <a:r>
              <a:rPr lang="en-US" dirty="0" smtClean="0"/>
              <a:t>how flexible or adaptive an individual is. </a:t>
            </a:r>
          </a:p>
          <a:p>
            <a:pPr>
              <a:spcBef>
                <a:spcPts val="2500"/>
              </a:spcBef>
              <a:buNone/>
            </a:pPr>
            <a:r>
              <a:rPr lang="en-US" dirty="0" smtClean="0"/>
              <a:t>Deep blue might be the best chess player on Earth, but is unable to do anything else.</a:t>
            </a:r>
          </a:p>
          <a:p>
            <a:pPr>
              <a:spcBef>
                <a:spcPts val="2500"/>
              </a:spcBef>
              <a:buNone/>
            </a:pPr>
            <a:r>
              <a:rPr lang="en-US" dirty="0" smtClean="0"/>
              <a:t>On the contrary, higher animals and humans have remarkably broad capacities and can perform well in a wide range of environments.</a:t>
            </a:r>
          </a:p>
          <a:p>
            <a:endParaRPr lang="en-US" dirty="0"/>
          </a:p>
        </p:txBody>
      </p:sp>
      <p:grpSp>
        <p:nvGrpSpPr>
          <p:cNvPr id="4" name="Group 3"/>
          <p:cNvGrpSpPr/>
          <p:nvPr/>
        </p:nvGrpSpPr>
        <p:grpSpPr>
          <a:xfrm>
            <a:off x="0" y="5516071"/>
            <a:ext cx="9135035" cy="1341929"/>
            <a:chOff x="-21628" y="476672"/>
            <a:chExt cx="8536527" cy="1269540"/>
          </a:xfrm>
        </p:grpSpPr>
        <p:pic>
          <p:nvPicPr>
            <p:cNvPr id="5" name="Picture 4" descr="91_chess_o.jpe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628" y="476672"/>
              <a:ext cx="1929332" cy="1267648"/>
            </a:xfrm>
            <a:prstGeom prst="rect">
              <a:avLst/>
            </a:prstGeom>
          </p:spPr>
        </p:pic>
        <p:pic>
          <p:nvPicPr>
            <p:cNvPr id="6" name="Picture 5" descr="91_driving_o.jpe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63688" y="476672"/>
              <a:ext cx="1901019" cy="1265041"/>
            </a:xfrm>
            <a:prstGeom prst="rect">
              <a:avLst/>
            </a:prstGeom>
          </p:spPr>
        </p:pic>
        <p:pic>
          <p:nvPicPr>
            <p:cNvPr id="7" name="Picture 6" descr="91_music_o.jpe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35896" y="476672"/>
              <a:ext cx="1770675" cy="1269540"/>
            </a:xfrm>
            <a:prstGeom prst="rect">
              <a:avLst/>
            </a:prstGeom>
          </p:spPr>
        </p:pic>
        <p:pic>
          <p:nvPicPr>
            <p:cNvPr id="8" name="Picture 7" descr="91_painting_o.jpe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364088" y="491748"/>
              <a:ext cx="1705682" cy="1249965"/>
            </a:xfrm>
            <a:prstGeom prst="rect">
              <a:avLst/>
            </a:prstGeom>
          </p:spPr>
        </p:pic>
        <p:pic>
          <p:nvPicPr>
            <p:cNvPr id="9" name="Picture 8" descr="91_research_o.jpe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077910" y="498442"/>
              <a:ext cx="1436989" cy="124618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Intelligence Measure</a:t>
            </a:r>
            <a:endParaRPr lang="en-US" dirty="0"/>
          </a:p>
        </p:txBody>
      </p:sp>
      <p:sp>
        <p:nvSpPr>
          <p:cNvPr id="3" name="Content Placeholder 2"/>
          <p:cNvSpPr>
            <a:spLocks noGrp="1"/>
          </p:cNvSpPr>
          <p:nvPr>
            <p:ph idx="1"/>
          </p:nvPr>
        </p:nvSpPr>
        <p:spPr/>
        <p:txBody>
          <a:bodyPr/>
          <a:lstStyle/>
          <a:p>
            <a:r>
              <a:rPr lang="en-US" sz="2400" dirty="0" smtClean="0">
                <a:solidFill>
                  <a:srgbClr val="FF9900"/>
                </a:solidFill>
              </a:rPr>
              <a:t>Informal </a:t>
            </a:r>
            <a:br>
              <a:rPr lang="en-US" sz="2400" dirty="0" smtClean="0">
                <a:solidFill>
                  <a:srgbClr val="FF9900"/>
                </a:solidFill>
              </a:rPr>
            </a:br>
            <a:r>
              <a:rPr lang="en-US" sz="2400" dirty="0" smtClean="0">
                <a:solidFill>
                  <a:srgbClr val="FF9900"/>
                </a:solidFill>
              </a:rPr>
              <a:t>definition:</a:t>
            </a:r>
            <a:endParaRPr lang="en-US" sz="2400" dirty="0" smtClean="0">
              <a:solidFill>
                <a:srgbClr val="00FF00"/>
              </a:solidFill>
            </a:endParaRPr>
          </a:p>
          <a:p>
            <a:r>
              <a:rPr lang="en-US" sz="2400" dirty="0" smtClean="0">
                <a:solidFill>
                  <a:srgbClr val="FF9900"/>
                </a:solidFill>
              </a:rPr>
              <a:t>Implicitly captures most, if not all traits of rational intelligence:</a:t>
            </a:r>
            <a:r>
              <a:rPr lang="en-US" sz="2400" dirty="0" smtClean="0"/>
              <a:t> </a:t>
            </a:r>
            <a:r>
              <a:rPr lang="en-US" sz="1800" dirty="0" smtClean="0"/>
              <a:t>such as reasoning, creativity, generalization, pattern recognition, problem solving, memorization, planning, learning, self-preservation, and many others.</a:t>
            </a:r>
          </a:p>
          <a:p>
            <a:r>
              <a:rPr lang="en-US" sz="2400" dirty="0" smtClean="0">
                <a:solidFill>
                  <a:srgbClr val="FF9900"/>
                </a:solidFill>
              </a:rPr>
              <a:t>Has been rigorously formalized in mathematical terms</a:t>
            </a:r>
            <a:r>
              <a:rPr lang="en-US" sz="2400" dirty="0" smtClean="0"/>
              <a:t>.</a:t>
            </a:r>
          </a:p>
          <a:p>
            <a:r>
              <a:rPr lang="en-US" sz="2400" dirty="0" smtClean="0">
                <a:solidFill>
                  <a:srgbClr val="FF9900"/>
                </a:solidFill>
              </a:rPr>
              <a:t>Properties</a:t>
            </a:r>
            <a:r>
              <a:rPr lang="en-US" sz="1800" dirty="0" smtClean="0">
                <a:solidFill>
                  <a:srgbClr val="FF9900"/>
                </a:solidFill>
              </a:rPr>
              <a:t>:</a:t>
            </a:r>
            <a:r>
              <a:rPr lang="en-US" sz="1800" dirty="0" smtClean="0"/>
              <a:t> Is non-anthropocentric, wide-ranging, general, unbiased, fundamental, objective, complete, and universal.</a:t>
            </a:r>
          </a:p>
          <a:p>
            <a:r>
              <a:rPr lang="en-US" sz="2400" dirty="0" smtClean="0">
                <a:solidFill>
                  <a:srgbClr val="FF9900"/>
                </a:solidFill>
              </a:rPr>
              <a:t>Is the most comprehensive formal definition of intelligence so far.</a:t>
            </a:r>
          </a:p>
          <a:p>
            <a:r>
              <a:rPr lang="en-US" sz="2400" dirty="0" smtClean="0">
                <a:solidFill>
                  <a:srgbClr val="FF9900"/>
                </a:solidFill>
              </a:rPr>
              <a:t>Assigns a real number 0≤</a:t>
            </a:r>
            <a:r>
              <a:rPr lang="en-US" sz="2400" b="1" dirty="0" smtClean="0">
                <a:solidFill>
                  <a:srgbClr val="FFFF00"/>
                </a:solidFill>
              </a:rPr>
              <a:t>Y</a:t>
            </a:r>
            <a:r>
              <a:rPr lang="en-US" sz="2400" dirty="0" smtClean="0">
                <a:solidFill>
                  <a:srgbClr val="FF9900"/>
                </a:solidFill>
              </a:rPr>
              <a:t>≤1 to every agent:</a:t>
            </a:r>
            <a:r>
              <a:rPr lang="en-US" sz="1800" dirty="0" smtClean="0">
                <a:solidFill>
                  <a:srgbClr val="FF9900"/>
                </a:solidFill>
              </a:rPr>
              <a:t/>
            </a:r>
            <a:br>
              <a:rPr lang="en-US" sz="1800" dirty="0" smtClean="0">
                <a:solidFill>
                  <a:srgbClr val="FF9900"/>
                </a:solidFill>
              </a:rPr>
            </a:br>
            <a:r>
              <a:rPr lang="en-US" sz="1800" dirty="0" smtClean="0"/>
              <a:t>namely the to-be-expected performance averaged over all environments/problems the agent potentially has to deal with, </a:t>
            </a:r>
            <a:br>
              <a:rPr lang="en-US" sz="1800" dirty="0" smtClean="0"/>
            </a:br>
            <a:r>
              <a:rPr lang="en-US" sz="1800" dirty="0" smtClean="0"/>
              <a:t>with an Ockham's razor inspired prior weight for each environment.</a:t>
            </a:r>
          </a:p>
          <a:p>
            <a:endParaRPr lang="en-US" sz="2400" dirty="0"/>
          </a:p>
        </p:txBody>
      </p:sp>
      <p:sp>
        <p:nvSpPr>
          <p:cNvPr id="4" name="Text Box 5"/>
          <p:cNvSpPr txBox="1">
            <a:spLocks noChangeArrowheads="1"/>
          </p:cNvSpPr>
          <p:nvPr/>
        </p:nvSpPr>
        <p:spPr bwMode="auto">
          <a:xfrm>
            <a:off x="2123728" y="1412776"/>
            <a:ext cx="5904656" cy="830975"/>
          </a:xfrm>
          <a:prstGeom prst="rect">
            <a:avLst/>
          </a:prstGeom>
          <a:solidFill>
            <a:srgbClr val="0000FF"/>
          </a:solidFill>
          <a:ln w="50800">
            <a:solidFill>
              <a:srgbClr val="00FF00"/>
            </a:solidFill>
            <a:miter lim="800000"/>
            <a:headEnd/>
            <a:tailEnd/>
          </a:ln>
          <a:effectLst/>
        </p:spPr>
        <p:txBody>
          <a:bodyPr wrap="square" lIns="91417" tIns="45709" rIns="91417" bIns="45709">
            <a:spAutoFit/>
          </a:bodyPr>
          <a:lstStyle/>
          <a:p>
            <a:pPr algn="ctr"/>
            <a:r>
              <a:rPr lang="en-US" sz="2400" dirty="0" smtClean="0">
                <a:solidFill>
                  <a:schemeClr val="bg1"/>
                </a:solidFill>
                <a:effectLst>
                  <a:outerShdw blurRad="38100" dist="38100" dir="2700000" algn="tl">
                    <a:srgbClr val="000000">
                      <a:alpha val="43137"/>
                    </a:srgbClr>
                  </a:outerShdw>
                </a:effectLst>
              </a:rPr>
              <a:t>Intelligence is the ability to achieve goals in a wide range of environments [LH07].</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Maximally Intelligent Agent AIXI</a:t>
            </a:r>
            <a:endParaRPr lang="en-US" dirty="0"/>
          </a:p>
        </p:txBody>
      </p:sp>
      <p:sp>
        <p:nvSpPr>
          <p:cNvPr id="3" name="Content Placeholder 2"/>
          <p:cNvSpPr>
            <a:spLocks noGrp="1"/>
          </p:cNvSpPr>
          <p:nvPr>
            <p:ph idx="1"/>
          </p:nvPr>
        </p:nvSpPr>
        <p:spPr/>
        <p:txBody>
          <a:bodyPr/>
          <a:lstStyle/>
          <a:p>
            <a:pPr algn="ctr">
              <a:buNone/>
            </a:pPr>
            <a:endParaRPr lang="en-US" sz="2400" dirty="0" smtClean="0"/>
          </a:p>
          <a:p>
            <a:pPr algn="ctr">
              <a:buNone/>
            </a:pPr>
            <a:r>
              <a:rPr lang="en-US" sz="2400" dirty="0" smtClean="0"/>
              <a:t>There is a maximally intelligent agent, called </a:t>
            </a:r>
            <a:r>
              <a:rPr lang="en-US" sz="2400" b="1" dirty="0" smtClean="0">
                <a:solidFill>
                  <a:srgbClr val="00FF00"/>
                </a:solidFill>
              </a:rPr>
              <a:t>AIXI</a:t>
            </a:r>
            <a:r>
              <a:rPr lang="en-US" sz="2400" dirty="0" smtClean="0"/>
              <a:t>, </a:t>
            </a:r>
            <a:br>
              <a:rPr lang="en-US" sz="2400" dirty="0" smtClean="0"/>
            </a:br>
            <a:r>
              <a:rPr lang="en-US" sz="2400" dirty="0" err="1" smtClean="0"/>
              <a:t>w.r.t</a:t>
            </a:r>
            <a:r>
              <a:rPr lang="en-US" sz="2400" dirty="0" smtClean="0"/>
              <a:t>. Intelligence measure </a:t>
            </a:r>
            <a:r>
              <a:rPr lang="en-US" sz="2400" b="1" dirty="0" smtClean="0">
                <a:solidFill>
                  <a:srgbClr val="FFFF00"/>
                </a:solidFill>
              </a:rPr>
              <a:t>Y</a:t>
            </a:r>
            <a:r>
              <a:rPr lang="en-US" sz="2400" dirty="0" smtClean="0"/>
              <a:t>.</a:t>
            </a:r>
          </a:p>
          <a:p>
            <a:pPr algn="ctr">
              <a:buNone/>
            </a:pPr>
            <a:endParaRPr lang="en-US" sz="2400" dirty="0" smtClean="0"/>
          </a:p>
          <a:p>
            <a:pPr>
              <a:buNone/>
            </a:pPr>
            <a:endParaRPr lang="en-US" sz="2400" dirty="0" smtClean="0"/>
          </a:p>
          <a:p>
            <a:pPr>
              <a:buNone/>
            </a:pPr>
            <a:endParaRPr lang="en-US" sz="2400" dirty="0" smtClean="0"/>
          </a:p>
          <a:p>
            <a:pPr>
              <a:buNone/>
            </a:pPr>
            <a:r>
              <a:rPr lang="en-US" sz="1800" dirty="0" smtClean="0"/>
              <a:t>	(See [LH07] for a comprehensive justification and defense of this approach.)</a:t>
            </a:r>
          </a:p>
          <a:p>
            <a:endParaRPr lang="en-US" sz="2400" dirty="0" smtClean="0"/>
          </a:p>
          <a:p>
            <a:pPr algn="ctr">
              <a:buFont typeface="Symbol" pitchFamily="18" charset="2"/>
              <a:buChar char="Þ"/>
            </a:pPr>
            <a:r>
              <a:rPr lang="en-US" sz="2400" dirty="0" smtClean="0"/>
              <a:t> Intelligence is upper bounded, namely by </a:t>
            </a:r>
            <a:r>
              <a:rPr lang="en-US" sz="2400" b="1" dirty="0" smtClean="0">
                <a:solidFill>
                  <a:srgbClr val="FFFF00"/>
                </a:solidFill>
              </a:rPr>
              <a:t>Y</a:t>
            </a:r>
            <a:r>
              <a:rPr lang="en-US" sz="2400" b="1" dirty="0" smtClean="0"/>
              <a:t>(</a:t>
            </a:r>
            <a:r>
              <a:rPr lang="en-US" sz="2400" b="1" dirty="0" smtClean="0">
                <a:solidFill>
                  <a:srgbClr val="00FF00"/>
                </a:solidFill>
              </a:rPr>
              <a:t>AIXI</a:t>
            </a:r>
            <a:r>
              <a:rPr lang="en-US" sz="2400" b="1" dirty="0" smtClean="0"/>
              <a:t>)</a:t>
            </a:r>
            <a:r>
              <a:rPr lang="en-US" sz="2400" dirty="0" smtClean="0"/>
              <a:t>.</a:t>
            </a:r>
          </a:p>
          <a:p>
            <a:endParaRPr lang="en-US" sz="2400" dirty="0" smtClean="0"/>
          </a:p>
          <a:p>
            <a:pPr algn="ctr">
              <a:buFont typeface="Symbol" pitchFamily="18" charset="2"/>
              <a:buChar char="Þ"/>
            </a:pPr>
            <a:r>
              <a:rPr lang="en-US" sz="2400" b="1" dirty="0" smtClean="0">
                <a:solidFill>
                  <a:srgbClr val="00FF00"/>
                </a:solidFill>
              </a:rPr>
              <a:t>  </a:t>
            </a:r>
            <a:r>
              <a:rPr lang="en-US" sz="2400" b="1" u="sng" dirty="0" smtClean="0">
                <a:solidFill>
                  <a:srgbClr val="00FF00"/>
                </a:solidFill>
              </a:rPr>
              <a:t>intelligence explosion impossible !?</a:t>
            </a:r>
          </a:p>
          <a:p>
            <a:endParaRPr lang="en-US" sz="2400" dirty="0"/>
          </a:p>
        </p:txBody>
      </p:sp>
      <p:pic>
        <p:nvPicPr>
          <p:cNvPr id="49153" name="Picture 1" descr="C:\Marcus\CD4-Private\Projects\Philosophy\Singularity\resources\aixi1line-inverse-cut-1414x128.gif"/>
          <p:cNvPicPr>
            <a:picLocks noChangeAspect="1" noChangeArrowheads="1"/>
          </p:cNvPicPr>
          <p:nvPr/>
        </p:nvPicPr>
        <p:blipFill>
          <a:blip r:embed="rId3" cstate="print"/>
          <a:srcRect/>
          <a:stretch>
            <a:fillRect/>
          </a:stretch>
        </p:blipFill>
        <p:spPr bwMode="auto">
          <a:xfrm>
            <a:off x="-972616" y="2780928"/>
            <a:ext cx="9801472" cy="88726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115888"/>
            <a:ext cx="8782050" cy="792832"/>
          </a:xfrm>
        </p:spPr>
        <p:txBody>
          <a:bodyPr/>
          <a:lstStyle/>
          <a:p>
            <a:r>
              <a:rPr lang="en-US" dirty="0" smtClean="0"/>
              <a:t>Motivation: Tic-</a:t>
            </a:r>
            <a:r>
              <a:rPr lang="en-US" dirty="0" err="1" smtClean="0"/>
              <a:t>Tac</a:t>
            </a:r>
            <a:r>
              <a:rPr lang="en-US" dirty="0" smtClean="0"/>
              <a:t>-Toe </a:t>
            </a:r>
            <a:r>
              <a:rPr lang="en-US" dirty="0" err="1" smtClean="0"/>
              <a:t>Vorld</a:t>
            </a:r>
            <a:endParaRPr lang="en-US" dirty="0"/>
          </a:p>
        </p:txBody>
      </p:sp>
      <p:sp>
        <p:nvSpPr>
          <p:cNvPr id="3" name="Content Placeholder 2"/>
          <p:cNvSpPr>
            <a:spLocks noGrp="1"/>
          </p:cNvSpPr>
          <p:nvPr>
            <p:ph idx="1"/>
          </p:nvPr>
        </p:nvSpPr>
        <p:spPr>
          <a:xfrm>
            <a:off x="184150" y="1124744"/>
            <a:ext cx="8782050" cy="5617369"/>
          </a:xfrm>
        </p:spPr>
        <p:txBody>
          <a:bodyPr/>
          <a:lstStyle/>
          <a:p>
            <a:pPr>
              <a:spcAft>
                <a:spcPts val="800"/>
              </a:spcAft>
            </a:pPr>
            <a:r>
              <a:rPr lang="en-US" sz="2400" dirty="0" smtClean="0"/>
              <a:t>Assume the </a:t>
            </a:r>
            <a:r>
              <a:rPr lang="en-US" sz="2400" dirty="0" err="1" smtClean="0"/>
              <a:t>vorld</a:t>
            </a:r>
            <a:r>
              <a:rPr lang="en-US" sz="2400" dirty="0" smtClean="0"/>
              <a:t> consists only of tic-tac-toe games, and the goal is to win or second-best not lose them.</a:t>
            </a:r>
          </a:p>
          <a:p>
            <a:pPr>
              <a:spcAft>
                <a:spcPts val="800"/>
              </a:spcAft>
            </a:pPr>
            <a:r>
              <a:rPr lang="en-US" sz="2400" dirty="0" smtClean="0"/>
              <a:t>The notion of intelligence in this </a:t>
            </a:r>
            <a:br>
              <a:rPr lang="en-US" sz="2400" dirty="0" smtClean="0"/>
            </a:br>
            <a:r>
              <a:rPr lang="en-US" sz="2400" dirty="0" smtClean="0"/>
              <a:t>simple </a:t>
            </a:r>
            <a:r>
              <a:rPr lang="en-US" sz="2400" dirty="0" err="1" smtClean="0"/>
              <a:t>vorld</a:t>
            </a:r>
            <a:r>
              <a:rPr lang="en-US" sz="2400" dirty="0" smtClean="0"/>
              <a:t> is beyond dispute.</a:t>
            </a:r>
          </a:p>
          <a:p>
            <a:pPr>
              <a:spcAft>
                <a:spcPts val="800"/>
              </a:spcAft>
            </a:pPr>
            <a:r>
              <a:rPr lang="en-US" sz="2400" dirty="0" smtClean="0"/>
              <a:t>Clearly there is an optimal strategy </a:t>
            </a:r>
            <a:br>
              <a:rPr lang="en-US" sz="2400" dirty="0" smtClean="0"/>
            </a:br>
            <a:r>
              <a:rPr lang="en-US" sz="2400" dirty="0" smtClean="0"/>
              <a:t>(actually many) and it is impossible </a:t>
            </a:r>
            <a:br>
              <a:rPr lang="en-US" sz="2400" dirty="0" smtClean="0"/>
            </a:br>
            <a:r>
              <a:rPr lang="en-US" sz="2400" dirty="0" smtClean="0"/>
              <a:t>to behave more intelligently than </a:t>
            </a:r>
            <a:br>
              <a:rPr lang="en-US" sz="2400" dirty="0" smtClean="0"/>
            </a:br>
            <a:r>
              <a:rPr lang="en-US" sz="2400" dirty="0" smtClean="0"/>
              <a:t>this strategy.</a:t>
            </a:r>
          </a:p>
          <a:p>
            <a:pPr>
              <a:spcAft>
                <a:spcPts val="800"/>
              </a:spcAft>
            </a:pPr>
            <a:r>
              <a:rPr lang="en-US" sz="2400" dirty="0" smtClean="0"/>
              <a:t>It is even easy to artificially evolve </a:t>
            </a:r>
            <a:br>
              <a:rPr lang="en-US" sz="2400" dirty="0" smtClean="0"/>
            </a:br>
            <a:r>
              <a:rPr lang="en-US" sz="2400" dirty="0" smtClean="0"/>
              <a:t>or learn these strategies from repeated (self)play.</a:t>
            </a:r>
          </a:p>
          <a:p>
            <a:pPr>
              <a:spcAft>
                <a:spcPts val="800"/>
              </a:spcAft>
            </a:pPr>
            <a:r>
              <a:rPr lang="en-US" sz="2400" dirty="0" smtClean="0"/>
              <a:t>So in this </a:t>
            </a:r>
            <a:r>
              <a:rPr lang="en-US" sz="2400" dirty="0" err="1" smtClean="0"/>
              <a:t>vorld</a:t>
            </a:r>
            <a:r>
              <a:rPr lang="en-US" sz="2400" dirty="0" smtClean="0"/>
              <a:t> there clearly will be </a:t>
            </a:r>
            <a:r>
              <a:rPr lang="en-US" sz="2400" dirty="0" smtClean="0">
                <a:solidFill>
                  <a:srgbClr val="00FF00"/>
                </a:solidFill>
              </a:rPr>
              <a:t>no intelligence explosion </a:t>
            </a:r>
            <a:r>
              <a:rPr lang="en-US" sz="2400" dirty="0" smtClean="0"/>
              <a:t>or intelligence singularity, even if there were a speed explosion.</a:t>
            </a:r>
          </a:p>
          <a:p>
            <a:endParaRPr lang="en-US" sz="2400" dirty="0"/>
          </a:p>
        </p:txBody>
      </p:sp>
      <p:pic>
        <p:nvPicPr>
          <p:cNvPr id="6146" name="Picture 2" descr="C:\Marcus\CD4-Private\Projects\Philosophy\Singularity\resources\tic-tac-toe-tree-blue-back.png"/>
          <p:cNvPicPr>
            <a:picLocks noChangeAspect="1" noChangeArrowheads="1"/>
          </p:cNvPicPr>
          <p:nvPr/>
        </p:nvPicPr>
        <p:blipFill>
          <a:blip r:embed="rId3" cstate="print"/>
          <a:srcRect/>
          <a:stretch>
            <a:fillRect/>
          </a:stretch>
        </p:blipFill>
        <p:spPr bwMode="auto">
          <a:xfrm>
            <a:off x="5364088" y="2348880"/>
            <a:ext cx="3504669" cy="2637953"/>
          </a:xfrm>
          <a:prstGeom prst="rect">
            <a:avLst/>
          </a:prstGeom>
          <a:noFill/>
        </p:spPr>
      </p:pic>
      <p:pic>
        <p:nvPicPr>
          <p:cNvPr id="6147" name="Picture 3" descr="C:\Marcus\CD4-Private\Projects\Philosophy\Singularity\resources\tic-tac-toe-board-blue-back.png"/>
          <p:cNvPicPr>
            <a:picLocks noChangeAspect="1" noChangeArrowheads="1"/>
          </p:cNvPicPr>
          <p:nvPr/>
        </p:nvPicPr>
        <p:blipFill>
          <a:blip r:embed="rId4" cstate="print"/>
          <a:srcRect/>
          <a:stretch>
            <a:fillRect/>
          </a:stretch>
        </p:blipFill>
        <p:spPr bwMode="auto">
          <a:xfrm>
            <a:off x="6732240" y="1628800"/>
            <a:ext cx="1152128" cy="115212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C:\Marcus\CD4-Private\Projects\Philosophy\Singularity\resources\CheesBoard1987-cut-355x198.png"/>
          <p:cNvPicPr>
            <a:picLocks noChangeAspect="1" noChangeArrowheads="1"/>
          </p:cNvPicPr>
          <p:nvPr/>
        </p:nvPicPr>
        <p:blipFill>
          <a:blip r:embed="rId3" cstate="print"/>
          <a:srcRect/>
          <a:stretch>
            <a:fillRect/>
          </a:stretch>
        </p:blipFill>
        <p:spPr bwMode="auto">
          <a:xfrm>
            <a:off x="4633913" y="1340768"/>
            <a:ext cx="4510087" cy="2514600"/>
          </a:xfrm>
          <a:prstGeom prst="rect">
            <a:avLst/>
          </a:prstGeom>
          <a:noFill/>
        </p:spPr>
      </p:pic>
      <p:sp>
        <p:nvSpPr>
          <p:cNvPr id="2" name="Title 1"/>
          <p:cNvSpPr>
            <a:spLocks noGrp="1"/>
          </p:cNvSpPr>
          <p:nvPr>
            <p:ph type="title"/>
          </p:nvPr>
        </p:nvSpPr>
        <p:spPr>
          <a:xfrm>
            <a:off x="184150" y="115888"/>
            <a:ext cx="8782050" cy="1008856"/>
          </a:xfrm>
        </p:spPr>
        <p:txBody>
          <a:bodyPr/>
          <a:lstStyle/>
          <a:p>
            <a:r>
              <a:rPr lang="en-US" dirty="0" smtClean="0"/>
              <a:t>Motivation: Chess </a:t>
            </a:r>
            <a:r>
              <a:rPr lang="en-US" dirty="0" err="1" smtClean="0"/>
              <a:t>Vorld</a:t>
            </a:r>
            <a:endParaRPr lang="en-US" dirty="0"/>
          </a:p>
        </p:txBody>
      </p:sp>
      <p:sp>
        <p:nvSpPr>
          <p:cNvPr id="3" name="Content Placeholder 2"/>
          <p:cNvSpPr>
            <a:spLocks noGrp="1"/>
          </p:cNvSpPr>
          <p:nvPr>
            <p:ph idx="1"/>
          </p:nvPr>
        </p:nvSpPr>
        <p:spPr>
          <a:xfrm>
            <a:off x="184150" y="1124744"/>
            <a:ext cx="8782050" cy="5617369"/>
          </a:xfrm>
        </p:spPr>
        <p:txBody>
          <a:bodyPr/>
          <a:lstStyle/>
          <a:p>
            <a:r>
              <a:rPr lang="en-US" sz="2400" dirty="0" smtClean="0"/>
              <a:t>There is also an optimal way of playing chess</a:t>
            </a:r>
            <a:r>
              <a:rPr lang="en-US" sz="1800" dirty="0" smtClean="0"/>
              <a:t/>
            </a:r>
            <a:br>
              <a:rPr lang="en-US" sz="1800" dirty="0" smtClean="0"/>
            </a:br>
            <a:r>
              <a:rPr lang="en-US" sz="1800" dirty="0" smtClean="0"/>
              <a:t>(</a:t>
            </a:r>
            <a:r>
              <a:rPr lang="en-US" sz="1800" dirty="0" err="1" smtClean="0"/>
              <a:t>minimax</a:t>
            </a:r>
            <a:r>
              <a:rPr lang="en-US" sz="1800" dirty="0" smtClean="0"/>
              <a:t> tree search to the end of the game)</a:t>
            </a:r>
          </a:p>
          <a:p>
            <a:r>
              <a:rPr lang="en-US" sz="2400" dirty="0" smtClean="0"/>
              <a:t>Unlike in tic-tac-toe this strategy is </a:t>
            </a:r>
            <a:br>
              <a:rPr lang="en-US" sz="2400" dirty="0" smtClean="0"/>
            </a:br>
            <a:r>
              <a:rPr lang="en-US" sz="2400" dirty="0" smtClean="0"/>
              <a:t>computationally infeasible in our </a:t>
            </a:r>
            <a:br>
              <a:rPr lang="en-US" sz="2400" dirty="0" smtClean="0"/>
            </a:br>
            <a:r>
              <a:rPr lang="en-US" sz="2400" dirty="0" smtClean="0"/>
              <a:t>universe.</a:t>
            </a:r>
          </a:p>
          <a:p>
            <a:endParaRPr lang="en-US" sz="2400" dirty="0" smtClean="0"/>
          </a:p>
          <a:p>
            <a:pPr>
              <a:buFont typeface="Symbol" pitchFamily="18" charset="2"/>
              <a:buChar char="Þ"/>
            </a:pPr>
            <a:r>
              <a:rPr lang="en-US" sz="2400" dirty="0" smtClean="0"/>
              <a:t>So in theory (i.e. given enough </a:t>
            </a:r>
            <a:br>
              <a:rPr lang="en-US" sz="2400" dirty="0" smtClean="0"/>
            </a:br>
            <a:r>
              <a:rPr lang="en-US" sz="2400" dirty="0" smtClean="0"/>
              <a:t>comp) intelligence is upper-bounded in a chess </a:t>
            </a:r>
            <a:r>
              <a:rPr lang="en-US" sz="2400" dirty="0" err="1" smtClean="0"/>
              <a:t>vorld</a:t>
            </a:r>
            <a:r>
              <a:rPr lang="en-US" sz="2400" dirty="0" smtClean="0"/>
              <a:t>,</a:t>
            </a:r>
          </a:p>
          <a:p>
            <a:pPr>
              <a:buFont typeface="Symbol" pitchFamily="18" charset="2"/>
              <a:buChar char="Þ"/>
            </a:pPr>
            <a:r>
              <a:rPr lang="en-US" sz="2400" dirty="0" smtClean="0"/>
              <a:t>while in practice we can get only ever closer </a:t>
            </a:r>
            <a:br>
              <a:rPr lang="en-US" sz="2400" dirty="0" smtClean="0"/>
            </a:br>
            <a:r>
              <a:rPr lang="en-US" sz="2400" dirty="0" smtClean="0"/>
              <a:t>but never reach the bound.</a:t>
            </a:r>
          </a:p>
          <a:p>
            <a:endParaRPr lang="en-US" sz="2400" dirty="0" smtClean="0"/>
          </a:p>
          <a:p>
            <a:r>
              <a:rPr lang="en-US" sz="2400" dirty="0" smtClean="0"/>
              <a:t>If true intelligence is upper-bounded (like playing optimal </a:t>
            </a:r>
            <a:r>
              <a:rPr lang="en-US" sz="2400" dirty="0" err="1" smtClean="0"/>
              <a:t>minimax</a:t>
            </a:r>
            <a:r>
              <a:rPr lang="en-US" sz="2400" dirty="0" smtClean="0"/>
              <a:t> chess), then beyond this bound, intelligences can only differ by speed and available information to process.</a:t>
            </a:r>
          </a:p>
          <a:p>
            <a:endParaRPr lang="en-US" sz="2400"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Rescaling Intelligence</a:t>
            </a:r>
            <a:endParaRPr lang="en-US" dirty="0"/>
          </a:p>
        </p:txBody>
      </p:sp>
      <p:sp>
        <p:nvSpPr>
          <p:cNvPr id="3" name="Content Placeholder 2"/>
          <p:cNvSpPr>
            <a:spLocks noGrp="1"/>
          </p:cNvSpPr>
          <p:nvPr>
            <p:ph idx="1"/>
          </p:nvPr>
        </p:nvSpPr>
        <p:spPr/>
        <p:txBody>
          <a:bodyPr/>
          <a:lstStyle/>
          <a:p>
            <a:pPr>
              <a:spcAft>
                <a:spcPts val="800"/>
              </a:spcAft>
            </a:pPr>
            <a:r>
              <a:rPr lang="en-US" sz="2400" dirty="0" smtClean="0"/>
              <a:t>Assume intelligence is measured by real numbers </a:t>
            </a:r>
            <a:r>
              <a:rPr lang="en-US" sz="2400" b="1" dirty="0" smtClean="0">
                <a:solidFill>
                  <a:srgbClr val="FFFF00"/>
                </a:solidFill>
                <a:latin typeface="Times" pitchFamily="18" charset="0"/>
              </a:rPr>
              <a:t>I</a:t>
            </a:r>
            <a:r>
              <a:rPr lang="en-US" sz="2400" dirty="0" smtClean="0"/>
              <a:t>.</a:t>
            </a:r>
          </a:p>
          <a:p>
            <a:pPr>
              <a:spcAft>
                <a:spcPts val="800"/>
              </a:spcAft>
            </a:pPr>
            <a:r>
              <a:rPr lang="en-US" sz="2400" dirty="0" smtClean="0"/>
              <a:t>Assume intelligence </a:t>
            </a:r>
            <a:r>
              <a:rPr lang="en-US" sz="2400" b="1" dirty="0" smtClean="0">
                <a:solidFill>
                  <a:srgbClr val="FFFF00"/>
                </a:solidFill>
                <a:latin typeface="Times" pitchFamily="18" charset="0"/>
              </a:rPr>
              <a:t>I</a:t>
            </a:r>
            <a:r>
              <a:rPr lang="en-US" sz="2400" dirty="0" smtClean="0"/>
              <a:t> is bounded by but can get arbitrarily close to 3987 (e.g. </a:t>
            </a:r>
            <a:r>
              <a:rPr lang="en-US" sz="2400" dirty="0" err="1" smtClean="0"/>
              <a:t>Elo</a:t>
            </a:r>
            <a:r>
              <a:rPr lang="en-US" sz="2400" dirty="0" smtClean="0"/>
              <a:t>).</a:t>
            </a:r>
          </a:p>
          <a:p>
            <a:pPr>
              <a:spcAft>
                <a:spcPts val="800"/>
              </a:spcAft>
            </a:pPr>
            <a:r>
              <a:rPr lang="en-US" sz="2400" dirty="0" smtClean="0"/>
              <a:t>Now define </a:t>
            </a:r>
            <a:r>
              <a:rPr lang="en-US" sz="2400" b="1" dirty="0" smtClean="0">
                <a:solidFill>
                  <a:srgbClr val="FFFF00"/>
                </a:solidFill>
                <a:latin typeface="Times" pitchFamily="18" charset="0"/>
              </a:rPr>
              <a:t>I’</a:t>
            </a:r>
            <a:r>
              <a:rPr lang="en-US" sz="2400" dirty="0" smtClean="0">
                <a:solidFill>
                  <a:srgbClr val="FFFF00"/>
                </a:solidFill>
              </a:rPr>
              <a:t>=1/(3987-</a:t>
            </a:r>
            <a:r>
              <a:rPr lang="en-US" sz="2400" b="1" dirty="0" smtClean="0">
                <a:solidFill>
                  <a:srgbClr val="FFFF00"/>
                </a:solidFill>
                <a:latin typeface="Times" pitchFamily="18" charset="0"/>
              </a:rPr>
              <a:t> I</a:t>
            </a:r>
            <a:r>
              <a:rPr lang="en-US" sz="2400" dirty="0" smtClean="0">
                <a:solidFill>
                  <a:srgbClr val="FFFF00"/>
                </a:solidFill>
              </a:rPr>
              <a:t>) </a:t>
            </a:r>
            <a:br>
              <a:rPr lang="en-US" sz="2400" dirty="0" smtClean="0">
                <a:solidFill>
                  <a:srgbClr val="FFFF00"/>
                </a:solidFill>
              </a:rPr>
            </a:br>
            <a:r>
              <a:rPr lang="en-US" sz="2400" dirty="0" smtClean="0"/>
              <a:t>which is monotone increasing in </a:t>
            </a:r>
            <a:r>
              <a:rPr lang="en-US" sz="2400" b="1" dirty="0" smtClean="0">
                <a:solidFill>
                  <a:srgbClr val="FFFF00"/>
                </a:solidFill>
                <a:latin typeface="Times" pitchFamily="18" charset="0"/>
              </a:rPr>
              <a:t>I</a:t>
            </a:r>
            <a:r>
              <a:rPr lang="en-US" sz="2400" dirty="0" smtClean="0"/>
              <a:t>,</a:t>
            </a:r>
            <a:br>
              <a:rPr lang="en-US" sz="2400" dirty="0" smtClean="0"/>
            </a:br>
            <a:r>
              <a:rPr lang="en-US" sz="2400" dirty="0" smtClean="0"/>
              <a:t>hence also a reasonable </a:t>
            </a:r>
            <a:br>
              <a:rPr lang="en-US" sz="2400" dirty="0" smtClean="0"/>
            </a:br>
            <a:r>
              <a:rPr lang="en-US" sz="2400" dirty="0" smtClean="0"/>
              <a:t>measure of intelligence.</a:t>
            </a:r>
          </a:p>
          <a:p>
            <a:pPr>
              <a:spcAft>
                <a:spcPts val="800"/>
              </a:spcAft>
            </a:pPr>
            <a:r>
              <a:rPr lang="en-US" sz="2400" dirty="0" smtClean="0"/>
              <a:t>Now intelligence </a:t>
            </a:r>
            <a:r>
              <a:rPr lang="en-US" sz="2400" b="1" dirty="0" smtClean="0">
                <a:solidFill>
                  <a:srgbClr val="FFFF00"/>
                </a:solidFill>
                <a:latin typeface="Times" pitchFamily="18" charset="0"/>
              </a:rPr>
              <a:t>I’</a:t>
            </a:r>
            <a:r>
              <a:rPr lang="en-US" sz="2400" dirty="0" smtClean="0"/>
              <a:t> is unbounded !</a:t>
            </a:r>
          </a:p>
          <a:p>
            <a:pPr>
              <a:spcAft>
                <a:spcPts val="800"/>
              </a:spcAft>
            </a:pPr>
            <a:r>
              <a:rPr lang="en-US" sz="2400" dirty="0" smtClean="0"/>
              <a:t>Which scale is more reasonable?</a:t>
            </a:r>
          </a:p>
          <a:p>
            <a:pPr>
              <a:spcAft>
                <a:spcPts val="800"/>
              </a:spcAft>
            </a:pPr>
            <a:r>
              <a:rPr lang="en-US" sz="2400" dirty="0" smtClean="0"/>
              <a:t>A tiny increase in </a:t>
            </a:r>
            <a:r>
              <a:rPr lang="en-US" sz="2400" dirty="0" smtClean="0">
                <a:solidFill>
                  <a:srgbClr val="FF9900"/>
                </a:solidFill>
              </a:rPr>
              <a:t>numerical intelligence </a:t>
            </a:r>
            <a:r>
              <a:rPr lang="en-US" sz="2400" b="1" dirty="0" smtClean="0">
                <a:solidFill>
                  <a:srgbClr val="FFFF00"/>
                </a:solidFill>
                <a:latin typeface="Times" pitchFamily="18" charset="0"/>
              </a:rPr>
              <a:t>I </a:t>
            </a:r>
            <a:br>
              <a:rPr lang="en-US" sz="2400" b="1" dirty="0" smtClean="0">
                <a:solidFill>
                  <a:srgbClr val="FFFF00"/>
                </a:solidFill>
                <a:latin typeface="Times" pitchFamily="18" charset="0"/>
              </a:rPr>
            </a:br>
            <a:r>
              <a:rPr lang="en-US" sz="2400" dirty="0" smtClean="0"/>
              <a:t>may correspond to a huge difference in </a:t>
            </a:r>
            <a:r>
              <a:rPr lang="en-US" sz="2400" dirty="0" smtClean="0">
                <a:solidFill>
                  <a:srgbClr val="FF9900"/>
                </a:solidFill>
              </a:rPr>
              <a:t>true intelligence </a:t>
            </a:r>
            <a:r>
              <a:rPr lang="en-US" sz="2400" b="1" dirty="0" smtClean="0">
                <a:solidFill>
                  <a:srgbClr val="FFFF00"/>
                </a:solidFill>
                <a:latin typeface="Times" pitchFamily="18" charset="0"/>
              </a:rPr>
              <a:t>I’</a:t>
            </a:r>
            <a:r>
              <a:rPr lang="en-US" sz="2400" dirty="0" smtClean="0"/>
              <a:t>.</a:t>
            </a:r>
          </a:p>
          <a:p>
            <a:pPr>
              <a:spcAft>
                <a:spcPts val="800"/>
              </a:spcAft>
            </a:pPr>
            <a:endParaRPr lang="en-US" sz="2400" dirty="0"/>
          </a:p>
        </p:txBody>
      </p:sp>
      <p:grpSp>
        <p:nvGrpSpPr>
          <p:cNvPr id="4" name="Group 3"/>
          <p:cNvGrpSpPr/>
          <p:nvPr/>
        </p:nvGrpSpPr>
        <p:grpSpPr>
          <a:xfrm>
            <a:off x="5436096" y="2348880"/>
            <a:ext cx="3518223" cy="2781285"/>
            <a:chOff x="1155776" y="637674"/>
            <a:chExt cx="3920169" cy="3026308"/>
          </a:xfrm>
        </p:grpSpPr>
        <p:cxnSp>
          <p:nvCxnSpPr>
            <p:cNvPr id="5" name="Straight Arrow Connector 4"/>
            <p:cNvCxnSpPr/>
            <p:nvPr/>
          </p:nvCxnSpPr>
          <p:spPr>
            <a:xfrm flipV="1">
              <a:off x="1155776" y="864302"/>
              <a:ext cx="0" cy="2325082"/>
            </a:xfrm>
            <a:prstGeom prst="straightConnector1">
              <a:avLst/>
            </a:prstGeom>
            <a:ln w="38100" cmpd="sng">
              <a:solidFill>
                <a:srgbClr val="3366FF"/>
              </a:solidFill>
              <a:headEnd type="none"/>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1155776" y="3189384"/>
              <a:ext cx="3614728" cy="0"/>
            </a:xfrm>
            <a:prstGeom prst="straightConnector1">
              <a:avLst/>
            </a:prstGeom>
            <a:ln w="38100" cmpd="sng">
              <a:solidFill>
                <a:srgbClr val="3366FF"/>
              </a:solidFill>
              <a:headEnd type="none"/>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1265591" y="864302"/>
              <a:ext cx="2562338" cy="2190573"/>
            </a:xfrm>
            <a:custGeom>
              <a:avLst/>
              <a:gdLst>
                <a:gd name="connsiteX0" fmla="*/ 0 w 4233683"/>
                <a:gd name="connsiteY0" fmla="*/ 3129470 h 3129470"/>
                <a:gd name="connsiteX1" fmla="*/ 60481 w 4233683"/>
                <a:gd name="connsiteY1" fmla="*/ 3129470 h 3129470"/>
                <a:gd name="connsiteX2" fmla="*/ 2131961 w 4233683"/>
                <a:gd name="connsiteY2" fmla="*/ 2887579 h 3129470"/>
                <a:gd name="connsiteX3" fmla="*/ 3613751 w 4233683"/>
                <a:gd name="connsiteY3" fmla="*/ 1965368 h 3129470"/>
                <a:gd name="connsiteX4" fmla="*/ 4233683 w 4233683"/>
                <a:gd name="connsiteY4" fmla="*/ 0 h 3129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3683" h="3129470">
                  <a:moveTo>
                    <a:pt x="0" y="3129470"/>
                  </a:moveTo>
                  <a:lnTo>
                    <a:pt x="60481" y="3129470"/>
                  </a:lnTo>
                  <a:cubicBezTo>
                    <a:pt x="415808" y="3089155"/>
                    <a:pt x="1539749" y="3081596"/>
                    <a:pt x="2131961" y="2887579"/>
                  </a:cubicBezTo>
                  <a:cubicBezTo>
                    <a:pt x="2724173" y="2693562"/>
                    <a:pt x="3263464" y="2446631"/>
                    <a:pt x="3613751" y="1965368"/>
                  </a:cubicBezTo>
                  <a:cubicBezTo>
                    <a:pt x="3964038" y="1484105"/>
                    <a:pt x="4130361" y="375436"/>
                    <a:pt x="4233683" y="0"/>
                  </a:cubicBezTo>
                </a:path>
              </a:pathLst>
            </a:custGeom>
            <a:ln w="38100" cmpd="sng">
              <a:gradFill flip="none" rotWithShape="1">
                <a:gsLst>
                  <a:gs pos="22000">
                    <a:srgbClr val="008000"/>
                  </a:gs>
                  <a:gs pos="100000">
                    <a:srgbClr val="FF0000"/>
                  </a:gs>
                </a:gsLst>
                <a:lin ang="0" scaled="1"/>
                <a:tileRect/>
              </a:gradFill>
            </a:ln>
            <a:effectLst>
              <a:outerShdw blurRad="193675" dist="254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solidFill>
                  <a:srgbClr val="FFFFFF"/>
                </a:solidFill>
                <a:latin typeface="Arial"/>
                <a:cs typeface="Arial"/>
              </a:endParaRPr>
            </a:p>
          </p:txBody>
        </p:sp>
        <p:cxnSp>
          <p:nvCxnSpPr>
            <p:cNvPr id="8" name="Straight Connector 7"/>
            <p:cNvCxnSpPr/>
            <p:nvPr/>
          </p:nvCxnSpPr>
          <p:spPr>
            <a:xfrm>
              <a:off x="3891987" y="838106"/>
              <a:ext cx="0" cy="2325082"/>
            </a:xfrm>
            <a:prstGeom prst="line">
              <a:avLst/>
            </a:prstGeom>
            <a:ln w="28575" cmpd="sng">
              <a:solidFill>
                <a:srgbClr val="FF0000"/>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175038" y="637674"/>
              <a:ext cx="617291" cy="2428902"/>
            </a:xfrm>
            <a:prstGeom prst="rect">
              <a:avLst/>
            </a:prstGeom>
            <a:noFill/>
            <a:effectLst>
              <a:outerShdw blurRad="50800" dist="38100" dir="2700000" algn="tl" rotWithShape="0">
                <a:prstClr val="black">
                  <a:alpha val="40000"/>
                </a:prstClr>
              </a:outerShdw>
            </a:effectLst>
          </p:spPr>
          <p:txBody>
            <a:bodyPr vert="vert270" wrap="square" rtlCol="0">
              <a:spAutoFit/>
            </a:bodyPr>
            <a:lstStyle/>
            <a:p>
              <a:r>
                <a:rPr lang="en-US" sz="2400" b="1" i="1" dirty="0" smtClean="0">
                  <a:solidFill>
                    <a:srgbClr val="FFFFFF"/>
                  </a:solidFill>
                  <a:latin typeface="Arial"/>
                  <a:cs typeface="Arial"/>
                </a:rPr>
                <a:t>Intelligence </a:t>
              </a:r>
              <a:r>
                <a:rPr lang="en-US" sz="2400" b="1" dirty="0" smtClean="0">
                  <a:solidFill>
                    <a:srgbClr val="FFFF00"/>
                  </a:solidFill>
                  <a:latin typeface="Times" pitchFamily="18" charset="0"/>
                  <a:cs typeface="Arial"/>
                </a:rPr>
                <a:t>I’</a:t>
              </a:r>
            </a:p>
          </p:txBody>
        </p:sp>
        <p:sp>
          <p:nvSpPr>
            <p:cNvPr id="10" name="TextBox 9"/>
            <p:cNvSpPr txBox="1"/>
            <p:nvPr/>
          </p:nvSpPr>
          <p:spPr>
            <a:xfrm>
              <a:off x="3457312" y="3161646"/>
              <a:ext cx="970232" cy="502336"/>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a:solidFill>
                    <a:srgbClr val="FFFFFF"/>
                  </a:solidFill>
                  <a:latin typeface="Arial"/>
                  <a:cs typeface="Arial"/>
                </a:rPr>
                <a:t>3</a:t>
              </a:r>
              <a:r>
                <a:rPr lang="en-US" sz="2400" b="1" dirty="0" smtClean="0">
                  <a:solidFill>
                    <a:srgbClr val="FFFFFF"/>
                  </a:solidFill>
                  <a:latin typeface="Arial"/>
                  <a:cs typeface="Arial"/>
                </a:rPr>
                <a:t>987</a:t>
              </a:r>
              <a:endParaRPr lang="en-US" sz="2400" b="1" dirty="0">
                <a:solidFill>
                  <a:srgbClr val="FFFFFF"/>
                </a:solidFill>
                <a:latin typeface="Arial"/>
                <a:cs typeface="Arial"/>
              </a:endParaRPr>
            </a:p>
          </p:txBody>
        </p:sp>
        <p:sp>
          <p:nvSpPr>
            <p:cNvPr id="11" name="TextBox 10"/>
            <p:cNvSpPr txBox="1"/>
            <p:nvPr/>
          </p:nvSpPr>
          <p:spPr>
            <a:xfrm>
              <a:off x="2600000" y="2753170"/>
              <a:ext cx="2475945"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b="1" i="1" dirty="0" smtClean="0">
                  <a:solidFill>
                    <a:srgbClr val="FFFFFF"/>
                  </a:solidFill>
                  <a:latin typeface="Arial"/>
                  <a:cs typeface="Arial"/>
                </a:rPr>
                <a:t>Intelligence </a:t>
              </a:r>
              <a:r>
                <a:rPr lang="en-US" sz="2400" b="1" dirty="0" smtClean="0">
                  <a:solidFill>
                    <a:srgbClr val="FFFF00"/>
                  </a:solidFill>
                  <a:latin typeface="Times" pitchFamily="18" charset="0"/>
                  <a:cs typeface="Arial"/>
                </a:rPr>
                <a:t>I</a:t>
              </a:r>
              <a:endParaRPr lang="en-US" sz="2400" b="1" dirty="0">
                <a:solidFill>
                  <a:srgbClr val="FFFF00"/>
                </a:solidFill>
                <a:latin typeface="Times" pitchFamily="18" charset="0"/>
                <a:cs typeface="Arial"/>
              </a:endParaRPr>
            </a:p>
          </p:txBody>
        </p:sp>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World and AIXI</a:t>
            </a:r>
            <a:endParaRPr lang="en-US" dirty="0"/>
          </a:p>
        </p:txBody>
      </p:sp>
      <p:sp>
        <p:nvSpPr>
          <p:cNvPr id="3" name="Content Placeholder 2"/>
          <p:cNvSpPr>
            <a:spLocks noGrp="1"/>
          </p:cNvSpPr>
          <p:nvPr>
            <p:ph idx="1"/>
          </p:nvPr>
        </p:nvSpPr>
        <p:spPr>
          <a:xfrm>
            <a:off x="184150" y="1196752"/>
            <a:ext cx="8782050" cy="5545361"/>
          </a:xfrm>
        </p:spPr>
        <p:txBody>
          <a:bodyPr/>
          <a:lstStyle/>
          <a:p>
            <a:r>
              <a:rPr lang="en-US" sz="2400" dirty="0" smtClean="0"/>
              <a:t>Consider reality &amp; intelligent measure </a:t>
            </a:r>
            <a:r>
              <a:rPr lang="en-US" sz="2400" b="1" dirty="0" smtClean="0">
                <a:solidFill>
                  <a:srgbClr val="FFFF00"/>
                </a:solidFill>
              </a:rPr>
              <a:t>Y </a:t>
            </a:r>
            <a:r>
              <a:rPr lang="en-US" sz="2400" b="1" dirty="0" smtClean="0">
                <a:solidFill>
                  <a:srgbClr val="FF0000"/>
                </a:solidFill>
              </a:rPr>
              <a:t>≤</a:t>
            </a:r>
            <a:r>
              <a:rPr lang="en-US" sz="2400" dirty="0" smtClean="0"/>
              <a:t> </a:t>
            </a:r>
            <a:r>
              <a:rPr lang="en-US" sz="2400" b="1" dirty="0" err="1" smtClean="0">
                <a:solidFill>
                  <a:srgbClr val="00FF00"/>
                </a:solidFill>
              </a:rPr>
              <a:t>Y</a:t>
            </a:r>
            <a:r>
              <a:rPr lang="en-US" sz="2400" b="1" baseline="-25000" dirty="0" err="1" smtClean="0">
                <a:solidFill>
                  <a:srgbClr val="00FF00"/>
                </a:solidFill>
              </a:rPr>
              <a:t>max</a:t>
            </a:r>
            <a:r>
              <a:rPr lang="en-US" sz="2400" b="1" baseline="-25000" dirty="0" smtClean="0">
                <a:solidFill>
                  <a:srgbClr val="FFFF00"/>
                </a:solidFill>
              </a:rPr>
              <a:t>  </a:t>
            </a:r>
            <a:r>
              <a:rPr lang="en-US" sz="2400" b="1" dirty="0" smtClean="0">
                <a:solidFill>
                  <a:srgbClr val="FFFF00"/>
                </a:solidFill>
              </a:rPr>
              <a:t>= Y(AIXI)</a:t>
            </a:r>
            <a:r>
              <a:rPr lang="en-US" sz="2400" dirty="0" smtClean="0"/>
              <a:t>.</a:t>
            </a:r>
          </a:p>
          <a:p>
            <a:r>
              <a:rPr lang="en-US" sz="2400" dirty="0" smtClean="0"/>
              <a:t>Since AIXI is incomputable, we can never reach intelligence </a:t>
            </a:r>
            <a:r>
              <a:rPr lang="en-US" sz="2400" b="1" dirty="0" err="1" smtClean="0">
                <a:solidFill>
                  <a:srgbClr val="00FF00"/>
                </a:solidFill>
              </a:rPr>
              <a:t>Y</a:t>
            </a:r>
            <a:r>
              <a:rPr lang="en-US" sz="2400" b="1" baseline="-25000" dirty="0" err="1" smtClean="0">
                <a:solidFill>
                  <a:srgbClr val="00FF00"/>
                </a:solidFill>
              </a:rPr>
              <a:t>max</a:t>
            </a:r>
            <a:r>
              <a:rPr lang="en-US" sz="2400" dirty="0" smtClean="0"/>
              <a:t> in a computational universe, </a:t>
            </a:r>
            <a:br>
              <a:rPr lang="en-US" sz="2400" dirty="0" smtClean="0"/>
            </a:br>
            <a:r>
              <a:rPr lang="en-US" sz="2400" dirty="0" smtClean="0"/>
              <a:t>but similarly to the chess </a:t>
            </a:r>
            <a:r>
              <a:rPr lang="en-US" sz="2400" dirty="0" err="1" smtClean="0"/>
              <a:t>vorld</a:t>
            </a:r>
            <a:r>
              <a:rPr lang="en-US" sz="2400" dirty="0" smtClean="0"/>
              <a:t> we can get </a:t>
            </a:r>
            <a:r>
              <a:rPr lang="en-US" sz="2400" dirty="0" err="1" smtClean="0"/>
              <a:t>closer&amp;closer</a:t>
            </a:r>
            <a:r>
              <a:rPr lang="en-US" sz="2400" dirty="0" smtClean="0"/>
              <a:t>.</a:t>
            </a:r>
          </a:p>
          <a:p>
            <a:r>
              <a:rPr lang="en-US" sz="2400" dirty="0" smtClean="0"/>
              <a:t>Since the numerical advance is bounded (by </a:t>
            </a:r>
            <a:r>
              <a:rPr lang="en-US" sz="2400" b="1" dirty="0" err="1" smtClean="0">
                <a:solidFill>
                  <a:srgbClr val="00FF00"/>
                </a:solidFill>
              </a:rPr>
              <a:t>Y</a:t>
            </a:r>
            <a:r>
              <a:rPr lang="en-US" sz="2400" b="1" baseline="-25000" dirty="0" err="1" smtClean="0">
                <a:solidFill>
                  <a:srgbClr val="00FF00"/>
                </a:solidFill>
              </a:rPr>
              <a:t>max</a:t>
            </a:r>
            <a:r>
              <a:rPr lang="en-US" sz="2400" dirty="0" smtClean="0"/>
              <a:t>), </a:t>
            </a:r>
            <a:br>
              <a:rPr lang="en-US" sz="2400" dirty="0" smtClean="0"/>
            </a:br>
            <a:r>
              <a:rPr lang="en-US" sz="2400" dirty="0" smtClean="0"/>
              <a:t>so is possibly the real intelligence increase, </a:t>
            </a:r>
            <a:br>
              <a:rPr lang="en-US" sz="2400" dirty="0" smtClean="0"/>
            </a:br>
            <a:r>
              <a:rPr lang="en-US" sz="2400" dirty="0" smtClean="0"/>
              <a:t>hence no intelligence explosion.</a:t>
            </a:r>
          </a:p>
          <a:p>
            <a:r>
              <a:rPr lang="en-US" sz="2400" dirty="0" smtClean="0"/>
              <a:t>But it might also be the case that in a highly sophisticated AIXI-close society, one agent beating another by a tiny epsilon on the </a:t>
            </a:r>
            <a:r>
              <a:rPr lang="en-US" sz="2400" b="1" dirty="0" smtClean="0">
                <a:solidFill>
                  <a:srgbClr val="FFFF00"/>
                </a:solidFill>
              </a:rPr>
              <a:t>Y</a:t>
            </a:r>
            <a:r>
              <a:rPr lang="en-US" sz="2400" dirty="0" smtClean="0"/>
              <a:t>-scale makes all the difference for survival and/or power and/or other measurable impact like transforming the universe.</a:t>
            </a:r>
          </a:p>
          <a:p>
            <a:r>
              <a:rPr lang="en-US" sz="2400" dirty="0" smtClean="0"/>
              <a:t>Sport contest analogy: split seconds can determine a win, and the winner takes it all.</a:t>
            </a:r>
            <a:endParaRPr lang="en-US" sz="2400"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115888"/>
            <a:ext cx="8782050" cy="648816"/>
          </a:xfrm>
        </p:spPr>
        <p:txBody>
          <a:bodyPr/>
          <a:lstStyle/>
          <a:p>
            <a:r>
              <a:rPr lang="en-US" dirty="0" smtClean="0"/>
              <a:t>Intelligence Extrapolation</a:t>
            </a:r>
            <a:endParaRPr lang="en-US" dirty="0"/>
          </a:p>
        </p:txBody>
      </p:sp>
      <p:sp>
        <p:nvSpPr>
          <p:cNvPr id="3" name="Content Placeholder 2"/>
          <p:cNvSpPr>
            <a:spLocks noGrp="1"/>
          </p:cNvSpPr>
          <p:nvPr>
            <p:ph idx="1"/>
          </p:nvPr>
        </p:nvSpPr>
        <p:spPr>
          <a:xfrm>
            <a:off x="184150" y="764704"/>
            <a:ext cx="8782050" cy="5977409"/>
          </a:xfrm>
        </p:spPr>
        <p:txBody>
          <a:bodyPr/>
          <a:lstStyle/>
          <a:p>
            <a:pPr>
              <a:lnSpc>
                <a:spcPts val="2500"/>
              </a:lnSpc>
              <a:spcBef>
                <a:spcPts val="800"/>
              </a:spcBef>
            </a:pPr>
            <a:r>
              <a:rPr lang="en-US" sz="2400" dirty="0" smtClean="0"/>
              <a:t>dogs are more intelligent than </a:t>
            </a:r>
            <a:r>
              <a:rPr lang="en-US" sz="2400" dirty="0" smtClean="0">
                <a:solidFill>
                  <a:srgbClr val="FF9900"/>
                </a:solidFill>
              </a:rPr>
              <a:t>worms</a:t>
            </a:r>
            <a:r>
              <a:rPr lang="en-US" sz="2400" dirty="0" smtClean="0"/>
              <a:t> and not just faster.</a:t>
            </a:r>
          </a:p>
          <a:p>
            <a:pPr>
              <a:lnSpc>
                <a:spcPts val="2500"/>
              </a:lnSpc>
              <a:spcBef>
                <a:spcPts val="800"/>
              </a:spcBef>
            </a:pPr>
            <a:r>
              <a:rPr lang="en-US" sz="2400" dirty="0" smtClean="0">
                <a:solidFill>
                  <a:srgbClr val="FF9900"/>
                </a:solidFill>
              </a:rPr>
              <a:t>Humans</a:t>
            </a:r>
            <a:r>
              <a:rPr lang="en-US" sz="2400" dirty="0" smtClean="0"/>
              <a:t> in turn are not faster but more intelligent than </a:t>
            </a:r>
            <a:r>
              <a:rPr lang="en-US" sz="2400" dirty="0" smtClean="0">
                <a:solidFill>
                  <a:srgbClr val="FF9900"/>
                </a:solidFill>
              </a:rPr>
              <a:t>dogs</a:t>
            </a:r>
            <a:r>
              <a:rPr lang="en-US" sz="2400" dirty="0" smtClean="0"/>
              <a:t>.</a:t>
            </a:r>
            <a:br>
              <a:rPr lang="en-US" sz="2400" dirty="0" smtClean="0"/>
            </a:br>
            <a:r>
              <a:rPr lang="en-US" sz="1800" dirty="0" smtClean="0">
                <a:solidFill>
                  <a:schemeClr val="bg1">
                    <a:lumMod val="75000"/>
                  </a:schemeClr>
                </a:solidFill>
              </a:rPr>
              <a:t>[justification? is it our capacity to produce technology or to transform our environment on a large scale or consciousness or domination over all species?]</a:t>
            </a:r>
          </a:p>
          <a:p>
            <a:pPr>
              <a:lnSpc>
                <a:spcPts val="2500"/>
              </a:lnSpc>
              <a:spcBef>
                <a:spcPts val="800"/>
              </a:spcBef>
            </a:pPr>
            <a:r>
              <a:rPr lang="en-US" sz="2400" dirty="0" smtClean="0"/>
              <a:t>Humans should be low in the possible biological intelligence scale, and even lower on a </a:t>
            </a:r>
            <a:r>
              <a:rPr lang="en-US" sz="2400" dirty="0" err="1" smtClean="0"/>
              <a:t>vorld</a:t>
            </a:r>
            <a:r>
              <a:rPr lang="en-US" sz="2400" dirty="0" smtClean="0"/>
              <a:t> scale.</a:t>
            </a:r>
          </a:p>
          <a:p>
            <a:pPr>
              <a:lnSpc>
                <a:spcPts val="2500"/>
              </a:lnSpc>
              <a:spcBef>
                <a:spcPts val="800"/>
              </a:spcBef>
            </a:pPr>
            <a:r>
              <a:rPr lang="en-US" sz="2400" dirty="0" smtClean="0"/>
              <a:t>By extrapolation it is plausible that a </a:t>
            </a:r>
            <a:r>
              <a:rPr lang="en-US" sz="2400" dirty="0" err="1" smtClean="0"/>
              <a:t>vorld</a:t>
            </a:r>
            <a:r>
              <a:rPr lang="en-US" sz="2400" dirty="0" smtClean="0"/>
              <a:t> of much more</a:t>
            </a:r>
            <a:br>
              <a:rPr lang="en-US" sz="2400" dirty="0" smtClean="0"/>
            </a:br>
            <a:r>
              <a:rPr lang="en-US" sz="2400" dirty="0" smtClean="0"/>
              <a:t>intelligent </a:t>
            </a:r>
            <a:r>
              <a:rPr lang="en-US" sz="2400" dirty="0" smtClean="0">
                <a:solidFill>
                  <a:srgbClr val="FF9900"/>
                </a:solidFill>
              </a:rPr>
              <a:t>trans-humans</a:t>
            </a:r>
            <a:r>
              <a:rPr lang="en-US" sz="2400" dirty="0" smtClean="0"/>
              <a:t> or machines is possible.</a:t>
            </a:r>
          </a:p>
          <a:p>
            <a:pPr>
              <a:lnSpc>
                <a:spcPts val="2500"/>
              </a:lnSpc>
              <a:spcBef>
                <a:spcPts val="800"/>
              </a:spcBef>
            </a:pPr>
            <a:r>
              <a:rPr lang="en-US" sz="2400" dirty="0" smtClean="0"/>
              <a:t>They will likely be able to perform better in an even wider range of environments on an even wider range of problems than humans.</a:t>
            </a:r>
          </a:p>
          <a:p>
            <a:pPr>
              <a:lnSpc>
                <a:spcPts val="2500"/>
              </a:lnSpc>
              <a:spcBef>
                <a:spcPts val="800"/>
              </a:spcBef>
            </a:pPr>
            <a:r>
              <a:rPr lang="en-US" sz="2400" dirty="0" smtClean="0"/>
              <a:t>Whether this results in anything that deserves the name intelligence explosion is unclear.</a:t>
            </a:r>
          </a:p>
          <a:p>
            <a:endParaRPr lang="en-US" sz="2400" dirty="0"/>
          </a:p>
        </p:txBody>
      </p:sp>
      <p:pic>
        <p:nvPicPr>
          <p:cNvPr id="12" name="Picture 11"/>
          <p:cNvPicPr>
            <a:picLocks noChangeAspect="1"/>
          </p:cNvPicPr>
          <p:nvPr/>
        </p:nvPicPr>
        <p:blipFill>
          <a:blip r:embed="rId3" cstate="print"/>
          <a:stretch>
            <a:fillRect/>
          </a:stretch>
        </p:blipFill>
        <p:spPr>
          <a:xfrm>
            <a:off x="7137088" y="5521248"/>
            <a:ext cx="1699773" cy="1133182"/>
          </a:xfrm>
          <a:prstGeom prst="rect">
            <a:avLst/>
          </a:prstGeom>
        </p:spPr>
      </p:pic>
      <p:pic>
        <p:nvPicPr>
          <p:cNvPr id="13" name="Picture 12" descr="worm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5536" y="5817718"/>
            <a:ext cx="841192" cy="585177"/>
          </a:xfrm>
          <a:prstGeom prst="rect">
            <a:avLst/>
          </a:prstGeom>
        </p:spPr>
      </p:pic>
      <p:pic>
        <p:nvPicPr>
          <p:cNvPr id="14" name="Picture 13" descr="dog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35696" y="5601890"/>
            <a:ext cx="924181" cy="1052540"/>
          </a:xfrm>
          <a:prstGeom prst="rect">
            <a:avLst/>
          </a:prstGeom>
        </p:spPr>
      </p:pic>
      <p:pic>
        <p:nvPicPr>
          <p:cNvPr id="15" name="Picture 14"/>
          <p:cNvPicPr>
            <a:picLocks noChangeAspect="1"/>
          </p:cNvPicPr>
          <p:nvPr/>
        </p:nvPicPr>
        <p:blipFill>
          <a:blip r:embed="rId6" cstate="print"/>
          <a:stretch>
            <a:fillRect/>
          </a:stretch>
        </p:blipFill>
        <p:spPr>
          <a:xfrm>
            <a:off x="5652120" y="5373216"/>
            <a:ext cx="1296144" cy="1299876"/>
          </a:xfrm>
          <a:prstGeom prst="rect">
            <a:avLst/>
          </a:prstGeom>
        </p:spPr>
      </p:pic>
      <p:pic>
        <p:nvPicPr>
          <p:cNvPr id="6146" name="Picture 2" descr="C:\Marcus\CD4-Private\Projects\Philosophy\Singularity\resources\Hutter99-cut.png"/>
          <p:cNvPicPr>
            <a:picLocks noChangeAspect="1" noChangeArrowheads="1"/>
          </p:cNvPicPr>
          <p:nvPr/>
        </p:nvPicPr>
        <p:blipFill>
          <a:blip r:embed="rId7" cstate="print"/>
          <a:srcRect/>
          <a:stretch>
            <a:fillRect/>
          </a:stretch>
        </p:blipFill>
        <p:spPr bwMode="auto">
          <a:xfrm>
            <a:off x="3275856" y="5589240"/>
            <a:ext cx="720080" cy="1037946"/>
          </a:xfrm>
          <a:prstGeom prst="rect">
            <a:avLst/>
          </a:prstGeom>
          <a:noFill/>
        </p:spPr>
      </p:pic>
      <p:pic>
        <p:nvPicPr>
          <p:cNvPr id="6147" name="Picture 3" descr="C:\Marcus\CD4-Private\Projects\Philosophy\Singularity\resources\transhuman-cut-110x136.png"/>
          <p:cNvPicPr>
            <a:picLocks noChangeAspect="1" noChangeArrowheads="1"/>
          </p:cNvPicPr>
          <p:nvPr/>
        </p:nvPicPr>
        <p:blipFill>
          <a:blip r:embed="rId8" cstate="print"/>
          <a:srcRect/>
          <a:stretch>
            <a:fillRect/>
          </a:stretch>
        </p:blipFill>
        <p:spPr bwMode="auto">
          <a:xfrm>
            <a:off x="4427984" y="5517232"/>
            <a:ext cx="936104" cy="115736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115616" y="1052736"/>
            <a:ext cx="6912768" cy="3096344"/>
          </a:xfrm>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a:prstTxWarp prst="textArchUp">
              <a:avLst/>
            </a:prstTxWarp>
            <a:sp3d>
              <a:bevelT w="38100" h="38100"/>
              <a:bevelB w="0" h="6350"/>
            </a:sp3d>
          </a:bodyPr>
          <a:lstStyle/>
          <a:p>
            <a:r>
              <a:rPr lang="en-US" sz="8000" dirty="0" err="1" smtClean="0">
                <a:effectLst/>
                <a:latin typeface="+Section"/>
              </a:rPr>
              <a:t>Singularitarian</a:t>
            </a:r>
            <a:endParaRPr lang="en-AU" sz="8000" dirty="0">
              <a:effectLst/>
              <a:latin typeface="+Section"/>
            </a:endParaRPr>
          </a:p>
        </p:txBody>
      </p:sp>
      <p:grpSp>
        <p:nvGrpSpPr>
          <p:cNvPr id="54" name="Group 53"/>
          <p:cNvGrpSpPr/>
          <p:nvPr/>
        </p:nvGrpSpPr>
        <p:grpSpPr>
          <a:xfrm>
            <a:off x="2267744" y="1916832"/>
            <a:ext cx="4278918" cy="2952328"/>
            <a:chOff x="2267744" y="1844824"/>
            <a:chExt cx="4278918" cy="3235028"/>
          </a:xfrm>
        </p:grpSpPr>
        <p:grpSp>
          <p:nvGrpSpPr>
            <p:cNvPr id="33" name="Group 32"/>
            <p:cNvGrpSpPr/>
            <p:nvPr/>
          </p:nvGrpSpPr>
          <p:grpSpPr>
            <a:xfrm>
              <a:off x="2267744" y="1844824"/>
              <a:ext cx="4278918" cy="3235028"/>
              <a:chOff x="2417862" y="924216"/>
              <a:chExt cx="4278918" cy="3235028"/>
            </a:xfrm>
          </p:grpSpPr>
          <p:pic>
            <p:nvPicPr>
              <p:cNvPr id="34" name="Picture 33"/>
              <p:cNvPicPr>
                <a:picLocks noChangeAspect="1"/>
              </p:cNvPicPr>
              <p:nvPr/>
            </p:nvPicPr>
            <p:blipFill>
              <a:blip r:embed="rId4" cstate="print"/>
              <a:stretch>
                <a:fillRect/>
              </a:stretch>
            </p:blipFill>
            <p:spPr>
              <a:xfrm>
                <a:off x="3028974" y="2694277"/>
                <a:ext cx="1129108" cy="752739"/>
              </a:xfrm>
              <a:prstGeom prst="rect">
                <a:avLst/>
              </a:prstGeom>
              <a:scene3d>
                <a:camera prst="orthographicFront">
                  <a:rot lat="0" lon="0" rev="900000"/>
                </a:camera>
                <a:lightRig rig="threePt" dir="t"/>
              </a:scene3d>
              <a:sp3d>
                <a:bevelT w="165100" prst="coolSlant"/>
                <a:bevelB w="165100" prst="coolSlant"/>
              </a:sp3d>
            </p:spPr>
          </p:pic>
          <p:pic>
            <p:nvPicPr>
              <p:cNvPr id="35" name="Picture 34"/>
              <p:cNvPicPr>
                <a:picLocks noChangeAspect="1"/>
              </p:cNvPicPr>
              <p:nvPr/>
            </p:nvPicPr>
            <p:blipFill>
              <a:blip r:embed="rId5" cstate="print">
                <a:duotone>
                  <a:prstClr val="black"/>
                  <a:schemeClr val="accent6">
                    <a:tint val="45000"/>
                    <a:satMod val="400000"/>
                  </a:schemeClr>
                </a:duotone>
                <a:alphaModFix/>
                <a:extLst>
                  <a:ext uri="{BEBA8EAE-BF5A-486C-A8C5-ECC9F3942E4B}">
                    <a14:imgProps xmlns:a14="http://schemas.microsoft.com/office/drawing/2010/main">
                      <a14:imgLayer r:embed="rId6">
                        <a14:imgEffect>
                          <a14:colorTemperature colorTemp="6391"/>
                        </a14:imgEffect>
                        <a14:imgEffect>
                          <a14:saturation sat="104000"/>
                        </a14:imgEffect>
                      </a14:imgLayer>
                    </a14:imgProps>
                  </a:ext>
                </a:extLst>
              </a:blip>
              <a:stretch>
                <a:fillRect/>
              </a:stretch>
            </p:blipFill>
            <p:spPr>
              <a:xfrm>
                <a:off x="2417862" y="1689796"/>
                <a:ext cx="973999" cy="649333"/>
              </a:xfrm>
              <a:prstGeom prst="rect">
                <a:avLst/>
              </a:prstGeom>
              <a:effectLst/>
              <a:scene3d>
                <a:camera prst="obliqueTopRight">
                  <a:rot lat="0" lon="18899986" rev="0"/>
                </a:camera>
                <a:lightRig rig="threePt" dir="t"/>
              </a:scene3d>
              <a:sp3d>
                <a:bevelT w="165100" prst="coolSlant"/>
                <a:bevelB/>
              </a:sp3d>
            </p:spPr>
          </p:pic>
          <p:pic>
            <p:nvPicPr>
              <p:cNvPr id="36" name="Picture 35"/>
              <p:cNvPicPr>
                <a:picLocks noChangeAspect="1"/>
              </p:cNvPicPr>
              <p:nvPr/>
            </p:nvPicPr>
            <p:blipFill>
              <a:blip r:embed="rId7" cstate="print">
                <a:alphaModFix/>
                <a:duotone>
                  <a:prstClr val="black"/>
                  <a:schemeClr val="accent5">
                    <a:tint val="45000"/>
                    <a:satMod val="400000"/>
                  </a:schemeClr>
                </a:duotone>
                <a:extLst>
                  <a:ext uri="{BEBA8EAE-BF5A-486C-A8C5-ECC9F3942E4B}">
                    <a14:imgProps xmlns:a14="http://schemas.microsoft.com/office/drawing/2010/main">
                      <a14:imgLayer r:embed="rId6">
                        <a14:imgEffect>
                          <a14:colorTemperature colorTemp="6391"/>
                        </a14:imgEffect>
                        <a14:imgEffect>
                          <a14:saturation sat="104000"/>
                        </a14:imgEffect>
                      </a14:imgLayer>
                    </a14:imgProps>
                  </a:ext>
                </a:extLst>
              </a:blip>
              <a:stretch>
                <a:fillRect/>
              </a:stretch>
            </p:blipFill>
            <p:spPr>
              <a:xfrm>
                <a:off x="5907375" y="3018944"/>
                <a:ext cx="789405" cy="526270"/>
              </a:xfrm>
              <a:prstGeom prst="rect">
                <a:avLst/>
              </a:prstGeom>
              <a:effectLst/>
              <a:scene3d>
                <a:camera prst="orthographicFront">
                  <a:rot lat="0" lon="19499986" rev="0"/>
                </a:camera>
                <a:lightRig rig="threePt" dir="t"/>
              </a:scene3d>
              <a:sp3d>
                <a:bevelT prst="relaxedInset"/>
                <a:bevelB prst="relaxedInset"/>
              </a:sp3d>
            </p:spPr>
          </p:pic>
          <p:pic>
            <p:nvPicPr>
              <p:cNvPr id="37" name="Picture 36"/>
              <p:cNvPicPr>
                <a:picLocks noChangeAspect="1"/>
              </p:cNvPicPr>
              <p:nvPr/>
            </p:nvPicPr>
            <p:blipFill>
              <a:blip r:embed="rId8" cstate="print">
                <a:alphaModFix/>
                <a:duotone>
                  <a:prstClr val="black"/>
                  <a:schemeClr val="accent4">
                    <a:tint val="45000"/>
                    <a:satMod val="400000"/>
                  </a:schemeClr>
                </a:duotone>
                <a:extLst>
                  <a:ext uri="{BEBA8EAE-BF5A-486C-A8C5-ECC9F3942E4B}">
                    <a14:imgProps xmlns:a14="http://schemas.microsoft.com/office/drawing/2010/main">
                      <a14:imgLayer r:embed="rId6">
                        <a14:imgEffect>
                          <a14:colorTemperature colorTemp="6391"/>
                        </a14:imgEffect>
                        <a14:imgEffect>
                          <a14:saturation sat="104000"/>
                        </a14:imgEffect>
                      </a14:imgLayer>
                    </a14:imgProps>
                  </a:ext>
                </a:extLst>
              </a:blip>
              <a:stretch>
                <a:fillRect/>
              </a:stretch>
            </p:blipFill>
            <p:spPr>
              <a:xfrm>
                <a:off x="3745423" y="924216"/>
                <a:ext cx="1207103" cy="804736"/>
              </a:xfrm>
              <a:prstGeom prst="rect">
                <a:avLst/>
              </a:prstGeom>
              <a:effectLst/>
              <a:scene3d>
                <a:camera prst="orthographicFront">
                  <a:rot lat="1800000" lon="0" rev="0"/>
                </a:camera>
                <a:lightRig rig="threePt" dir="t"/>
              </a:scene3d>
              <a:sp3d>
                <a:bevelT w="88900" prst="angle"/>
                <a:bevelB prst="angle"/>
              </a:sp3d>
            </p:spPr>
          </p:pic>
          <p:pic>
            <p:nvPicPr>
              <p:cNvPr id="38" name="Picture 37"/>
              <p:cNvPicPr>
                <a:picLocks noChangeAspect="1"/>
              </p:cNvPicPr>
              <p:nvPr/>
            </p:nvPicPr>
            <p:blipFill>
              <a:blip r:embed="rId5" cstate="print">
                <a:alphaModFix/>
                <a:duotone>
                  <a:prstClr val="black"/>
                  <a:schemeClr val="accent2">
                    <a:tint val="45000"/>
                    <a:satMod val="400000"/>
                  </a:schemeClr>
                </a:duotone>
                <a:extLst>
                  <a:ext uri="{BEBA8EAE-BF5A-486C-A8C5-ECC9F3942E4B}">
                    <a14:imgProps xmlns:a14="http://schemas.microsoft.com/office/drawing/2010/main">
                      <a14:imgLayer r:embed="rId6">
                        <a14:imgEffect>
                          <a14:colorTemperature colorTemp="6391"/>
                        </a14:imgEffect>
                        <a14:imgEffect>
                          <a14:saturation sat="104000"/>
                        </a14:imgEffect>
                      </a14:imgLayer>
                    </a14:imgProps>
                  </a:ext>
                </a:extLst>
              </a:blip>
              <a:stretch>
                <a:fillRect/>
              </a:stretch>
            </p:blipFill>
            <p:spPr>
              <a:xfrm>
                <a:off x="4348975" y="3509911"/>
                <a:ext cx="973999" cy="649333"/>
              </a:xfrm>
              <a:prstGeom prst="rect">
                <a:avLst/>
              </a:prstGeom>
              <a:effectLst/>
              <a:scene3d>
                <a:camera prst="orthographicFront">
                  <a:rot lat="20399993" lon="0" rev="0"/>
                </a:camera>
                <a:lightRig rig="threePt" dir="t"/>
              </a:scene3d>
              <a:sp3d>
                <a:bevelT w="139700" prst="cross"/>
                <a:bevelB w="139700" prst="cross"/>
              </a:sp3d>
            </p:spPr>
          </p:pic>
          <p:pic>
            <p:nvPicPr>
              <p:cNvPr id="39" name="Picture 38"/>
              <p:cNvPicPr>
                <a:picLocks noChangeAspect="1"/>
              </p:cNvPicPr>
              <p:nvPr/>
            </p:nvPicPr>
            <p:blipFill>
              <a:blip r:embed="rId5" cstate="print">
                <a:alphaModFix/>
                <a:duotone>
                  <a:prstClr val="black"/>
                  <a:schemeClr val="accent1">
                    <a:tint val="45000"/>
                    <a:satMod val="400000"/>
                  </a:schemeClr>
                </a:duotone>
                <a:extLst>
                  <a:ext uri="{BEBA8EAE-BF5A-486C-A8C5-ECC9F3942E4B}">
                    <a14:imgProps xmlns:a14="http://schemas.microsoft.com/office/drawing/2010/main">
                      <a14:imgLayer r:embed="rId9">
                        <a14:imgEffect>
                          <a14:colorTemperature colorTemp="6391"/>
                        </a14:imgEffect>
                        <a14:imgEffect>
                          <a14:saturation sat="104000"/>
                        </a14:imgEffect>
                      </a14:imgLayer>
                    </a14:imgProps>
                  </a:ext>
                </a:extLst>
              </a:blip>
              <a:stretch>
                <a:fillRect/>
              </a:stretch>
            </p:blipFill>
            <p:spPr>
              <a:xfrm>
                <a:off x="5722781" y="1442935"/>
                <a:ext cx="973999" cy="649333"/>
              </a:xfrm>
              <a:prstGeom prst="rect">
                <a:avLst/>
              </a:prstGeom>
              <a:effectLst/>
              <a:scene3d>
                <a:camera prst="orthographicFront">
                  <a:rot lat="0" lon="0" rev="20999999"/>
                </a:camera>
                <a:lightRig rig="threePt" dir="t"/>
              </a:scene3d>
              <a:sp3d>
                <a:bevelT w="152400" h="50800" prst="softRound"/>
                <a:bevelB w="152400" h="50800" prst="softRound"/>
              </a:sp3d>
            </p:spPr>
          </p:pic>
          <p:cxnSp>
            <p:nvCxnSpPr>
              <p:cNvPr id="40" name="Curved Connector 39"/>
              <p:cNvCxnSpPr>
                <a:endCxn id="39" idx="1"/>
              </p:cNvCxnSpPr>
              <p:nvPr/>
            </p:nvCxnSpPr>
            <p:spPr>
              <a:xfrm flipV="1">
                <a:off x="3391861" y="1767602"/>
                <a:ext cx="2330920" cy="324666"/>
              </a:xfrm>
              <a:prstGeom prst="curvedConnector3">
                <a:avLst/>
              </a:prstGeom>
              <a:ln w="38100" cmpd="sng">
                <a:solidFill>
                  <a:srgbClr val="FFFF00"/>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41" name="Curved Connector 40"/>
              <p:cNvCxnSpPr/>
              <p:nvPr/>
            </p:nvCxnSpPr>
            <p:spPr>
              <a:xfrm rot="16200000" flipH="1">
                <a:off x="3772140" y="2266630"/>
                <a:ext cx="1757220" cy="603551"/>
              </a:xfrm>
              <a:prstGeom prst="curvedConnector3">
                <a:avLst/>
              </a:prstGeom>
              <a:ln w="38100" cmpd="sng">
                <a:prstDash val="dash"/>
                <a:tailEnd type="arrow"/>
              </a:ln>
            </p:spPr>
            <p:style>
              <a:lnRef idx="3">
                <a:schemeClr val="accent1"/>
              </a:lnRef>
              <a:fillRef idx="0">
                <a:schemeClr val="accent1"/>
              </a:fillRef>
              <a:effectRef idx="2">
                <a:schemeClr val="accent1"/>
              </a:effectRef>
              <a:fontRef idx="minor">
                <a:schemeClr val="tx1"/>
              </a:fontRef>
            </p:style>
          </p:cxnSp>
          <p:cxnSp>
            <p:nvCxnSpPr>
              <p:cNvPr id="42" name="Curved Connector 41"/>
              <p:cNvCxnSpPr/>
              <p:nvPr/>
            </p:nvCxnSpPr>
            <p:spPr>
              <a:xfrm rot="10800000">
                <a:off x="3265984" y="2207260"/>
                <a:ext cx="3024060" cy="811685"/>
              </a:xfrm>
              <a:prstGeom prst="curvedConnector3">
                <a:avLst/>
              </a:prstGeom>
              <a:ln w="38100" cmpd="sng">
                <a:solidFill>
                  <a:srgbClr val="CCFFCC"/>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43" name="Curved Connector 57"/>
              <p:cNvCxnSpPr>
                <a:stCxn id="34" idx="3"/>
                <a:endCxn id="39" idx="2"/>
              </p:cNvCxnSpPr>
              <p:nvPr/>
            </p:nvCxnSpPr>
            <p:spPr>
              <a:xfrm flipV="1">
                <a:off x="4158082" y="2092268"/>
                <a:ext cx="2051699" cy="978379"/>
              </a:xfrm>
              <a:prstGeom prst="curvedConnector2">
                <a:avLst/>
              </a:prstGeom>
              <a:ln w="38100" cmpd="sng">
                <a:solidFill>
                  <a:srgbClr val="0000FF"/>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44" name="Curved Connector 43"/>
              <p:cNvCxnSpPr/>
              <p:nvPr/>
            </p:nvCxnSpPr>
            <p:spPr>
              <a:xfrm flipV="1">
                <a:off x="5322974" y="3545214"/>
                <a:ext cx="967070" cy="325049"/>
              </a:xfrm>
              <a:prstGeom prst="curvedConnector3">
                <a:avLst>
                  <a:gd name="adj1" fmla="val 101596"/>
                </a:avLst>
              </a:prstGeom>
              <a:ln w="38100" cmpd="sng">
                <a:solidFill>
                  <a:schemeClr val="accent2"/>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45" name="Curved Connector 63"/>
              <p:cNvCxnSpPr>
                <a:stCxn id="34" idx="1"/>
              </p:cNvCxnSpPr>
              <p:nvPr/>
            </p:nvCxnSpPr>
            <p:spPr>
              <a:xfrm rot="10800000">
                <a:off x="2600692" y="2339129"/>
                <a:ext cx="428283" cy="731518"/>
              </a:xfrm>
              <a:prstGeom prst="curvedConnector2">
                <a:avLst/>
              </a:prstGeom>
              <a:ln w="38100" cmpd="sng">
                <a:solidFill>
                  <a:srgbClr val="3366FF"/>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46" name="Curved Connector 45"/>
              <p:cNvCxnSpPr/>
              <p:nvPr/>
            </p:nvCxnSpPr>
            <p:spPr>
              <a:xfrm>
                <a:off x="4952526" y="1269930"/>
                <a:ext cx="770255" cy="302364"/>
              </a:xfrm>
              <a:prstGeom prst="curvedConnector3">
                <a:avLst>
                  <a:gd name="adj1" fmla="val 59815"/>
                </a:avLst>
              </a:prstGeom>
              <a:ln w="38100" cmpd="sng">
                <a:solidFill>
                  <a:srgbClr val="FF6600"/>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47" name="Curved Connector 46"/>
              <p:cNvCxnSpPr/>
              <p:nvPr/>
            </p:nvCxnSpPr>
            <p:spPr>
              <a:xfrm rot="10800000" flipV="1">
                <a:off x="2857737" y="1269930"/>
                <a:ext cx="887686" cy="419864"/>
              </a:xfrm>
              <a:prstGeom prst="curvedConnector3">
                <a:avLst>
                  <a:gd name="adj1" fmla="val 101100"/>
                </a:avLst>
              </a:prstGeom>
              <a:ln w="38100" cmpd="sng">
                <a:solidFill>
                  <a:srgbClr val="FF0000"/>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48" name="Curved Connector 73"/>
              <p:cNvCxnSpPr>
                <a:stCxn id="34" idx="2"/>
              </p:cNvCxnSpPr>
              <p:nvPr/>
            </p:nvCxnSpPr>
            <p:spPr>
              <a:xfrm rot="16200000" flipH="1">
                <a:off x="3759628" y="3280916"/>
                <a:ext cx="423247" cy="755446"/>
              </a:xfrm>
              <a:prstGeom prst="curvedConnector2">
                <a:avLst/>
              </a:prstGeom>
              <a:ln w="38100" cmpd="sng">
                <a:solidFill>
                  <a:schemeClr val="accent2">
                    <a:lumMod val="75000"/>
                  </a:schemeClr>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49" name="Curved Connector 48"/>
              <p:cNvCxnSpPr/>
              <p:nvPr/>
            </p:nvCxnSpPr>
            <p:spPr>
              <a:xfrm rot="10800000" flipV="1">
                <a:off x="4158083" y="2092268"/>
                <a:ext cx="2051699" cy="749956"/>
              </a:xfrm>
              <a:prstGeom prst="curvedConnector3">
                <a:avLst/>
              </a:prstGeom>
              <a:ln w="38100" cmpd="sng">
                <a:solidFill>
                  <a:srgbClr val="008000"/>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50" name="Curved Connector 49"/>
              <p:cNvCxnSpPr/>
              <p:nvPr/>
            </p:nvCxnSpPr>
            <p:spPr>
              <a:xfrm rot="5400000" flipH="1" flipV="1">
                <a:off x="4892962" y="2530801"/>
                <a:ext cx="1337954" cy="690872"/>
              </a:xfrm>
              <a:prstGeom prst="curvedConnector3">
                <a:avLst/>
              </a:prstGeom>
              <a:ln w="38100" cmpd="sng">
                <a:solidFill>
                  <a:srgbClr val="660066"/>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51" name="Curved Connector 50"/>
              <p:cNvCxnSpPr/>
              <p:nvPr/>
            </p:nvCxnSpPr>
            <p:spPr>
              <a:xfrm rot="16200000" flipH="1">
                <a:off x="5786575" y="2515475"/>
                <a:ext cx="926676" cy="80262"/>
              </a:xfrm>
              <a:prstGeom prst="curvedConnector3">
                <a:avLst>
                  <a:gd name="adj1" fmla="val 58157"/>
                </a:avLst>
              </a:prstGeom>
              <a:ln w="38100" cmpd="sng">
                <a:solidFill>
                  <a:schemeClr val="bg1"/>
                </a:solidFill>
                <a:prstDash val="dash"/>
                <a:tailEnd type="arrow"/>
              </a:ln>
            </p:spPr>
            <p:style>
              <a:lnRef idx="3">
                <a:schemeClr val="accent1"/>
              </a:lnRef>
              <a:fillRef idx="0">
                <a:schemeClr val="accent1"/>
              </a:fillRef>
              <a:effectRef idx="2">
                <a:schemeClr val="accent1"/>
              </a:effectRef>
              <a:fontRef idx="minor">
                <a:schemeClr val="tx1"/>
              </a:fontRef>
            </p:style>
          </p:cxnSp>
        </p:grpSp>
        <p:pic>
          <p:nvPicPr>
            <p:cNvPr id="52" name="Picture 51"/>
            <p:cNvPicPr>
              <a:picLocks noChangeAspect="1"/>
            </p:cNvPicPr>
            <p:nvPr/>
          </p:nvPicPr>
          <p:blipFill>
            <a:blip r:embed="rId7" cstate="print">
              <a:alphaModFix/>
              <a:duotone>
                <a:prstClr val="black"/>
                <a:schemeClr val="accent5">
                  <a:tint val="45000"/>
                  <a:satMod val="400000"/>
                </a:schemeClr>
              </a:duotone>
              <a:extLst>
                <a:ext uri="{BEBA8EAE-BF5A-486C-A8C5-ECC9F3942E4B}">
                  <a14:imgProps xmlns:a14="http://schemas.microsoft.com/office/drawing/2010/main">
                    <a14:imgLayer r:embed="rId6">
                      <a14:imgEffect>
                        <a14:colorTemperature colorTemp="6391"/>
                      </a14:imgEffect>
                      <a14:imgEffect>
                        <a14:saturation sat="104000"/>
                      </a14:imgEffect>
                    </a14:imgLayer>
                  </a14:imgProps>
                </a:ext>
              </a:extLst>
            </a:blip>
            <a:stretch>
              <a:fillRect/>
            </a:stretch>
          </p:blipFill>
          <p:spPr>
            <a:xfrm>
              <a:off x="4283968" y="3613353"/>
              <a:ext cx="789405" cy="526270"/>
            </a:xfrm>
            <a:prstGeom prst="rect">
              <a:avLst/>
            </a:prstGeom>
            <a:effectLst/>
            <a:scene3d>
              <a:camera prst="orthographicFront">
                <a:rot lat="0" lon="19499986" rev="0"/>
              </a:camera>
              <a:lightRig rig="threePt" dir="t"/>
            </a:scene3d>
            <a:sp3d>
              <a:bevelT prst="relaxedInset"/>
              <a:bevelB prst="relaxedInset"/>
            </a:sp3d>
          </p:spPr>
        </p:pic>
      </p:grpSp>
      <p:sp>
        <p:nvSpPr>
          <p:cNvPr id="4" name="Rectangle 2"/>
          <p:cNvSpPr txBox="1">
            <a:spLocks noChangeArrowheads="1"/>
          </p:cNvSpPr>
          <p:nvPr/>
        </p:nvSpPr>
        <p:spPr bwMode="auto">
          <a:xfrm>
            <a:off x="1043608" y="3212976"/>
            <a:ext cx="7128792" cy="2520280"/>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spcFirstLastPara="1" vert="horz" wrap="square" lIns="91417" tIns="45709" rIns="91417" bIns="45709" numCol="1" anchor="ctr" anchorCtr="0" compatLnSpc="1">
            <a:prstTxWarp prst="textArchDown">
              <a:avLst/>
            </a:prstTxWarp>
            <a:sp3d>
              <a:bevelT w="38100" h="38100"/>
              <a:bevelB w="0" h="635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8000" b="1" i="0" u="none" strike="noStrike" kern="0" cap="none" spc="0" normalizeH="0" baseline="0" noProof="0" dirty="0" smtClean="0">
                <a:ln>
                  <a:noFill/>
                </a:ln>
                <a:solidFill>
                  <a:srgbClr val="FFFF00"/>
                </a:solidFill>
                <a:effectLst/>
                <a:uLnTx/>
                <a:uFillTx/>
                <a:latin typeface="+Section"/>
                <a:ea typeface="+mj-ea"/>
                <a:cs typeface="+mj-cs"/>
              </a:rPr>
              <a:t>Intelligences</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84150" y="115888"/>
            <a:ext cx="8782050" cy="936848"/>
          </a:xfrm>
        </p:spPr>
        <p:txBody>
          <a:bodyPr/>
          <a:lstStyle/>
          <a:p>
            <a:r>
              <a:rPr lang="en-US" dirty="0" smtClean="0"/>
              <a:t>History</a:t>
            </a:r>
            <a:endParaRPr lang="en-AU" dirty="0"/>
          </a:p>
        </p:txBody>
      </p:sp>
      <p:sp>
        <p:nvSpPr>
          <p:cNvPr id="27" name="Content Placeholder 26"/>
          <p:cNvSpPr>
            <a:spLocks noGrp="1"/>
          </p:cNvSpPr>
          <p:nvPr>
            <p:ph idx="1"/>
          </p:nvPr>
        </p:nvSpPr>
        <p:spPr>
          <a:xfrm>
            <a:off x="184150" y="980728"/>
            <a:ext cx="8782050" cy="5761385"/>
          </a:xfrm>
        </p:spPr>
        <p:txBody>
          <a:bodyPr/>
          <a:lstStyle/>
          <a:p>
            <a:r>
              <a:rPr lang="en-US" dirty="0" smtClean="0">
                <a:solidFill>
                  <a:srgbClr val="FF9900"/>
                </a:solidFill>
              </a:rPr>
              <a:t>Ancient </a:t>
            </a:r>
            <a:r>
              <a:rPr lang="en-US" sz="2400" dirty="0" smtClean="0"/>
              <a:t>(Thornton 1847)</a:t>
            </a:r>
          </a:p>
          <a:p>
            <a:r>
              <a:rPr lang="en-US" dirty="0" smtClean="0">
                <a:solidFill>
                  <a:srgbClr val="FF9900"/>
                </a:solidFill>
              </a:rPr>
              <a:t>In science fiction / mathematicians</a:t>
            </a:r>
            <a:r>
              <a:rPr lang="en-US" dirty="0" smtClean="0"/>
              <a:t/>
            </a:r>
            <a:br>
              <a:rPr lang="en-US" dirty="0" smtClean="0"/>
            </a:br>
            <a:r>
              <a:rPr lang="en-US" sz="2400" dirty="0" smtClean="0"/>
              <a:t>Stanislaw </a:t>
            </a:r>
            <a:r>
              <a:rPr lang="en-US" sz="2400" dirty="0" err="1" smtClean="0"/>
              <a:t>Ulam</a:t>
            </a:r>
            <a:r>
              <a:rPr lang="en-US" sz="2400" dirty="0" smtClean="0"/>
              <a:t> (1958)</a:t>
            </a:r>
            <a:br>
              <a:rPr lang="en-US" sz="2400" dirty="0" smtClean="0"/>
            </a:br>
            <a:r>
              <a:rPr lang="en-US" sz="2400" dirty="0" smtClean="0"/>
              <a:t>I.J. Good (1965)</a:t>
            </a:r>
            <a:br>
              <a:rPr lang="en-US" sz="2400" dirty="0" smtClean="0"/>
            </a:br>
            <a:r>
              <a:rPr lang="en-US" sz="2400" dirty="0" smtClean="0"/>
              <a:t>Ray Solomonoff (1985)</a:t>
            </a:r>
            <a:br>
              <a:rPr lang="en-US" sz="2400" dirty="0" smtClean="0"/>
            </a:br>
            <a:r>
              <a:rPr lang="en-US" sz="2400" dirty="0" err="1" smtClean="0"/>
              <a:t>Vernor</a:t>
            </a:r>
            <a:r>
              <a:rPr lang="en-US" sz="2400" dirty="0" smtClean="0"/>
              <a:t> </a:t>
            </a:r>
            <a:r>
              <a:rPr lang="en-US" sz="2400" dirty="0" err="1" smtClean="0"/>
              <a:t>Vinge</a:t>
            </a:r>
            <a:r>
              <a:rPr lang="en-US" sz="2400" dirty="0" smtClean="0"/>
              <a:t> (1993)</a:t>
            </a:r>
          </a:p>
          <a:p>
            <a:r>
              <a:rPr lang="en-US" dirty="0" smtClean="0">
                <a:solidFill>
                  <a:srgbClr val="FF9900"/>
                </a:solidFill>
              </a:rPr>
              <a:t>Wide-spread popularization </a:t>
            </a:r>
            <a:r>
              <a:rPr lang="en-US" dirty="0" smtClean="0"/>
              <a:t/>
            </a:r>
            <a:br>
              <a:rPr lang="en-US" dirty="0" smtClean="0"/>
            </a:br>
            <a:r>
              <a:rPr lang="en-US" sz="2400" dirty="0" smtClean="0"/>
              <a:t>Kurzweil Books (1999,2005) .   Internet.</a:t>
            </a:r>
          </a:p>
          <a:p>
            <a:r>
              <a:rPr lang="en-US" dirty="0" smtClean="0">
                <a:solidFill>
                  <a:srgbClr val="FF9900"/>
                </a:solidFill>
              </a:rPr>
              <a:t>Events</a:t>
            </a:r>
            <a:r>
              <a:rPr lang="en-US" dirty="0" smtClean="0"/>
              <a:t> </a:t>
            </a:r>
            <a:r>
              <a:rPr lang="en-US" sz="2400" dirty="0" smtClean="0"/>
              <a:t>(Singularity Summit 2006+) </a:t>
            </a:r>
          </a:p>
          <a:p>
            <a:r>
              <a:rPr lang="en-US" dirty="0" smtClean="0">
                <a:solidFill>
                  <a:srgbClr val="FF9900"/>
                </a:solidFill>
              </a:rPr>
              <a:t>Organizations</a:t>
            </a:r>
            <a:r>
              <a:rPr lang="en-US" dirty="0" smtClean="0"/>
              <a:t> </a:t>
            </a:r>
            <a:r>
              <a:rPr lang="en-US" sz="2400" dirty="0" smtClean="0"/>
              <a:t>(Singularity Institute 2000+ &amp; University)</a:t>
            </a:r>
          </a:p>
          <a:p>
            <a:r>
              <a:rPr lang="en-US" dirty="0" smtClean="0">
                <a:solidFill>
                  <a:srgbClr val="FF9900"/>
                </a:solidFill>
              </a:rPr>
              <a:t>Philosophers </a:t>
            </a:r>
            <a:r>
              <a:rPr lang="en-US" sz="2400" dirty="0" smtClean="0"/>
              <a:t>(David Chalmers 2010)</a:t>
            </a:r>
          </a:p>
          <a:p>
            <a:endParaRPr lang="en-US" dirty="0"/>
          </a:p>
        </p:txBody>
      </p:sp>
      <p:pic>
        <p:nvPicPr>
          <p:cNvPr id="4098" name="Picture 2" descr="C:\Marcus\CD4-Private\Projects\Philosophy\Singularity\resources\Irving-John-Good-Portrait2-150x200.jpg"/>
          <p:cNvPicPr>
            <a:picLocks noChangeAspect="1" noChangeArrowheads="1"/>
          </p:cNvPicPr>
          <p:nvPr/>
        </p:nvPicPr>
        <p:blipFill>
          <a:blip r:embed="rId3" cstate="print"/>
          <a:srcRect/>
          <a:stretch>
            <a:fillRect/>
          </a:stretch>
        </p:blipFill>
        <p:spPr bwMode="auto">
          <a:xfrm>
            <a:off x="5076056" y="2132856"/>
            <a:ext cx="1134126" cy="1512168"/>
          </a:xfrm>
          <a:prstGeom prst="rect">
            <a:avLst/>
          </a:prstGeom>
          <a:noFill/>
        </p:spPr>
      </p:pic>
      <p:pic>
        <p:nvPicPr>
          <p:cNvPr id="4100" name="Picture 4" descr="C:\Marcus\CD4-Private\Projects\Philosophy\Singularity\resources\Stansislaw-Ulam-Portrait-Cut.jpg"/>
          <p:cNvPicPr>
            <a:picLocks noChangeAspect="1" noChangeArrowheads="1"/>
          </p:cNvPicPr>
          <p:nvPr/>
        </p:nvPicPr>
        <p:blipFill>
          <a:blip r:embed="rId4" cstate="print"/>
          <a:srcRect/>
          <a:stretch>
            <a:fillRect/>
          </a:stretch>
        </p:blipFill>
        <p:spPr bwMode="auto">
          <a:xfrm>
            <a:off x="3923928" y="2132856"/>
            <a:ext cx="1080120" cy="1512168"/>
          </a:xfrm>
          <a:prstGeom prst="rect">
            <a:avLst/>
          </a:prstGeom>
          <a:noFill/>
        </p:spPr>
      </p:pic>
      <p:pic>
        <p:nvPicPr>
          <p:cNvPr id="4101" name="Picture 5" descr="C:\Marcus\CD4-Private\Projects\Philosophy\Singularity\resources\Ray-Solomonoff-150x200.jpg"/>
          <p:cNvPicPr>
            <a:picLocks noChangeAspect="1" noChangeArrowheads="1"/>
          </p:cNvPicPr>
          <p:nvPr/>
        </p:nvPicPr>
        <p:blipFill>
          <a:blip r:embed="rId5" cstate="print"/>
          <a:srcRect/>
          <a:stretch>
            <a:fillRect/>
          </a:stretch>
        </p:blipFill>
        <p:spPr bwMode="auto">
          <a:xfrm>
            <a:off x="6300192" y="2132856"/>
            <a:ext cx="1134127" cy="1512168"/>
          </a:xfrm>
          <a:prstGeom prst="rect">
            <a:avLst/>
          </a:prstGeom>
          <a:noFill/>
        </p:spPr>
      </p:pic>
      <p:pic>
        <p:nvPicPr>
          <p:cNvPr id="4102" name="Picture 6" descr="C:\Marcus\CD4-Private\Projects\Philosophy\Singularity\resources\Vernor-Vinge-150x200.jpg"/>
          <p:cNvPicPr>
            <a:picLocks noChangeAspect="1" noChangeArrowheads="1"/>
          </p:cNvPicPr>
          <p:nvPr/>
        </p:nvPicPr>
        <p:blipFill>
          <a:blip r:embed="rId6" cstate="print"/>
          <a:srcRect/>
          <a:stretch>
            <a:fillRect/>
          </a:stretch>
        </p:blipFill>
        <p:spPr bwMode="auto">
          <a:xfrm>
            <a:off x="7524328" y="2132856"/>
            <a:ext cx="1134126" cy="1512168"/>
          </a:xfrm>
          <a:prstGeom prst="rect">
            <a:avLst/>
          </a:prstGeom>
          <a:noFill/>
        </p:spPr>
      </p:pic>
      <p:pic>
        <p:nvPicPr>
          <p:cNvPr id="4103" name="Picture 7" descr="C:\Marcus\CD4-Private\Projects\Philosophy\Singularity\resources\Kurzweil05-Book-Cover.jpg"/>
          <p:cNvPicPr>
            <a:picLocks noChangeAspect="1" noChangeArrowheads="1"/>
          </p:cNvPicPr>
          <p:nvPr/>
        </p:nvPicPr>
        <p:blipFill>
          <a:blip r:embed="rId7" cstate="print"/>
          <a:srcRect/>
          <a:stretch>
            <a:fillRect/>
          </a:stretch>
        </p:blipFill>
        <p:spPr bwMode="auto">
          <a:xfrm>
            <a:off x="7668344" y="3717032"/>
            <a:ext cx="1031557" cy="1584176"/>
          </a:xfrm>
          <a:prstGeom prst="rect">
            <a:avLst/>
          </a:prstGeom>
          <a:noFill/>
        </p:spPr>
      </p:pic>
      <p:pic>
        <p:nvPicPr>
          <p:cNvPr id="4105" name="Picture 9" descr="C:\Marcus\CD4-Private\Projects\Philosophy\Singularity\resources\Singularity-Logo-brightened-cut.png"/>
          <p:cNvPicPr>
            <a:picLocks noChangeAspect="1" noChangeArrowheads="1"/>
          </p:cNvPicPr>
          <p:nvPr/>
        </p:nvPicPr>
        <p:blipFill>
          <a:blip r:embed="rId8" cstate="print"/>
          <a:srcRect/>
          <a:stretch>
            <a:fillRect/>
          </a:stretch>
        </p:blipFill>
        <p:spPr bwMode="auto">
          <a:xfrm>
            <a:off x="5796136" y="3789040"/>
            <a:ext cx="1877878" cy="1224136"/>
          </a:xfrm>
          <a:prstGeom prst="rect">
            <a:avLst/>
          </a:prstGeom>
          <a:noFill/>
        </p:spPr>
      </p:pic>
      <p:pic>
        <p:nvPicPr>
          <p:cNvPr id="4106" name="Picture 10" descr="C:\Marcus\CD4-Private\Projects\Philosophy\Singularity\resources\David-Chalmers-Portrait.jpg"/>
          <p:cNvPicPr>
            <a:picLocks noChangeAspect="1" noChangeArrowheads="1"/>
          </p:cNvPicPr>
          <p:nvPr/>
        </p:nvPicPr>
        <p:blipFill>
          <a:blip r:embed="rId9" cstate="print"/>
          <a:srcRect/>
          <a:stretch>
            <a:fillRect/>
          </a:stretch>
        </p:blipFill>
        <p:spPr bwMode="auto">
          <a:xfrm>
            <a:off x="7596336" y="5661248"/>
            <a:ext cx="1080120" cy="141050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52736"/>
            <a:ext cx="8782050" cy="5805264"/>
          </a:xfrm>
        </p:spPr>
        <p:txBody>
          <a:bodyPr/>
          <a:lstStyle/>
          <a:p>
            <a:pPr>
              <a:spcBef>
                <a:spcPts val="1500"/>
              </a:spcBef>
            </a:pPr>
            <a:r>
              <a:rPr lang="en-US" sz="2400" dirty="0" smtClean="0"/>
              <a:t>Consider a </a:t>
            </a:r>
            <a:r>
              <a:rPr lang="en-US" sz="2400" dirty="0" err="1" smtClean="0"/>
              <a:t>vorld</a:t>
            </a:r>
            <a:r>
              <a:rPr lang="en-US" sz="2400" dirty="0" smtClean="0"/>
              <a:t> inhabited by competing agents,</a:t>
            </a:r>
            <a:br>
              <a:rPr lang="en-US" sz="2400" dirty="0" smtClean="0"/>
            </a:br>
            <a:r>
              <a:rPr lang="en-US" sz="2400" dirty="0" smtClean="0"/>
              <a:t>initialized with human mind-uploads or non-human AGIs,</a:t>
            </a:r>
            <a:br>
              <a:rPr lang="en-US" sz="2400" dirty="0" smtClean="0"/>
            </a:br>
            <a:r>
              <a:rPr lang="en-US" sz="2400" dirty="0" smtClean="0"/>
              <a:t>and increasing comp per virtual.</a:t>
            </a:r>
          </a:p>
          <a:p>
            <a:pPr>
              <a:spcBef>
                <a:spcPts val="1500"/>
              </a:spcBef>
            </a:pPr>
            <a:r>
              <a:rPr lang="en-US" sz="2400" dirty="0" smtClean="0"/>
              <a:t>Then evolutionary pressure </a:t>
            </a:r>
            <a:br>
              <a:rPr lang="en-US" sz="2400" dirty="0" smtClean="0"/>
            </a:br>
            <a:r>
              <a:rPr lang="en-US" sz="2400" dirty="0" smtClean="0"/>
              <a:t>increases the individuals' </a:t>
            </a:r>
            <a:br>
              <a:rPr lang="en-US" sz="2400" dirty="0" smtClean="0"/>
            </a:br>
            <a:r>
              <a:rPr lang="en-US" sz="2400" dirty="0" smtClean="0"/>
              <a:t>intelligence and the </a:t>
            </a:r>
            <a:r>
              <a:rPr lang="en-US" sz="2400" dirty="0" err="1" smtClean="0"/>
              <a:t>vorld</a:t>
            </a:r>
            <a:r>
              <a:rPr lang="en-US" sz="2400" dirty="0" smtClean="0"/>
              <a:t> should </a:t>
            </a:r>
            <a:br>
              <a:rPr lang="en-US" sz="2400" dirty="0" smtClean="0"/>
            </a:br>
            <a:r>
              <a:rPr lang="en-US" sz="2400" dirty="0" smtClean="0"/>
              <a:t>converge towards a society of AIXIs.</a:t>
            </a:r>
          </a:p>
          <a:p>
            <a:pPr>
              <a:spcBef>
                <a:spcPts val="1500"/>
              </a:spcBef>
            </a:pPr>
            <a:r>
              <a:rPr lang="en-US" sz="2400" dirty="0" smtClean="0"/>
              <a:t>The singularity should therefore </a:t>
            </a:r>
            <a:br>
              <a:rPr lang="en-US" sz="2400" dirty="0" smtClean="0"/>
            </a:br>
            <a:r>
              <a:rPr lang="en-US" sz="2400" dirty="0" smtClean="0"/>
              <a:t>consist of a society of these maximally intelligent AIXIs.</a:t>
            </a:r>
          </a:p>
          <a:p>
            <a:pPr>
              <a:spcBef>
                <a:spcPts val="1500"/>
              </a:spcBef>
            </a:pPr>
            <a:r>
              <a:rPr lang="en-US" sz="2400" dirty="0" smtClean="0"/>
              <a:t>So studying AIXI can tell us something about how a singularity might look like.</a:t>
            </a:r>
          </a:p>
          <a:p>
            <a:pPr>
              <a:spcBef>
                <a:spcPts val="1500"/>
              </a:spcBef>
            </a:pPr>
            <a:r>
              <a:rPr lang="en-US" sz="2400" dirty="0" smtClean="0"/>
              <a:t>Since AIXI is completely and formally defined, properties of this society can be studied rigorously mathematically.</a:t>
            </a:r>
          </a:p>
          <a:p>
            <a:endParaRPr lang="en-US" sz="2400" dirty="0"/>
          </a:p>
        </p:txBody>
      </p:sp>
      <p:grpSp>
        <p:nvGrpSpPr>
          <p:cNvPr id="4" name="Group 3"/>
          <p:cNvGrpSpPr/>
          <p:nvPr/>
        </p:nvGrpSpPr>
        <p:grpSpPr>
          <a:xfrm>
            <a:off x="5292080" y="1916832"/>
            <a:ext cx="3168352" cy="2395397"/>
            <a:chOff x="2417862" y="924216"/>
            <a:chExt cx="4278918" cy="3235028"/>
          </a:xfrm>
        </p:grpSpPr>
        <p:pic>
          <p:nvPicPr>
            <p:cNvPr id="5" name="Picture 4"/>
            <p:cNvPicPr>
              <a:picLocks noChangeAspect="1"/>
            </p:cNvPicPr>
            <p:nvPr/>
          </p:nvPicPr>
          <p:blipFill>
            <a:blip r:embed="rId3" cstate="print"/>
            <a:stretch>
              <a:fillRect/>
            </a:stretch>
          </p:blipFill>
          <p:spPr>
            <a:xfrm>
              <a:off x="3028974" y="2694277"/>
              <a:ext cx="1129108" cy="752739"/>
            </a:xfrm>
            <a:prstGeom prst="rect">
              <a:avLst/>
            </a:prstGeom>
            <a:scene3d>
              <a:camera prst="orthographicFront">
                <a:rot lat="0" lon="0" rev="900000"/>
              </a:camera>
              <a:lightRig rig="threePt" dir="t"/>
            </a:scene3d>
            <a:sp3d>
              <a:bevelT w="165100" prst="coolSlant"/>
              <a:bevelB w="165100" prst="coolSlant"/>
            </a:sp3d>
          </p:spPr>
        </p:pic>
        <p:pic>
          <p:nvPicPr>
            <p:cNvPr id="6" name="Picture 5"/>
            <p:cNvPicPr>
              <a:picLocks noChangeAspect="1"/>
            </p:cNvPicPr>
            <p:nvPr/>
          </p:nvPicPr>
          <p:blipFill>
            <a:blip r:embed="rId4" cstate="print">
              <a:duotone>
                <a:prstClr val="black"/>
                <a:schemeClr val="accent6">
                  <a:tint val="45000"/>
                  <a:satMod val="400000"/>
                </a:schemeClr>
              </a:duotone>
              <a:alphaModFix/>
              <a:extLst>
                <a:ext uri="{BEBA8EAE-BF5A-486C-A8C5-ECC9F3942E4B}">
                  <a14:imgProps xmlns:a14="http://schemas.microsoft.com/office/drawing/2010/main">
                    <a14:imgLayer r:embed="rId5">
                      <a14:imgEffect>
                        <a14:colorTemperature colorTemp="6391"/>
                      </a14:imgEffect>
                      <a14:imgEffect>
                        <a14:saturation sat="104000"/>
                      </a14:imgEffect>
                    </a14:imgLayer>
                  </a14:imgProps>
                </a:ext>
              </a:extLst>
            </a:blip>
            <a:stretch>
              <a:fillRect/>
            </a:stretch>
          </p:blipFill>
          <p:spPr>
            <a:xfrm>
              <a:off x="2417862" y="1689796"/>
              <a:ext cx="973999" cy="649333"/>
            </a:xfrm>
            <a:prstGeom prst="rect">
              <a:avLst/>
            </a:prstGeom>
            <a:effectLst/>
            <a:scene3d>
              <a:camera prst="obliqueTopRight">
                <a:rot lat="0" lon="18899986" rev="0"/>
              </a:camera>
              <a:lightRig rig="threePt" dir="t"/>
            </a:scene3d>
            <a:sp3d>
              <a:bevelT w="165100" prst="coolSlant"/>
              <a:bevelB/>
            </a:sp3d>
          </p:spPr>
        </p:pic>
        <p:pic>
          <p:nvPicPr>
            <p:cNvPr id="7" name="Picture 6"/>
            <p:cNvPicPr>
              <a:picLocks noChangeAspect="1"/>
            </p:cNvPicPr>
            <p:nvPr/>
          </p:nvPicPr>
          <p:blipFill>
            <a:blip r:embed="rId6" cstate="print">
              <a:alphaModFix/>
              <a:duotone>
                <a:prstClr val="black"/>
                <a:schemeClr val="accent5">
                  <a:tint val="45000"/>
                  <a:satMod val="400000"/>
                </a:schemeClr>
              </a:duotone>
              <a:extLst>
                <a:ext uri="{BEBA8EAE-BF5A-486C-A8C5-ECC9F3942E4B}">
                  <a14:imgProps xmlns:a14="http://schemas.microsoft.com/office/drawing/2010/main">
                    <a14:imgLayer r:embed="rId5">
                      <a14:imgEffect>
                        <a14:colorTemperature colorTemp="6391"/>
                      </a14:imgEffect>
                      <a14:imgEffect>
                        <a14:saturation sat="104000"/>
                      </a14:imgEffect>
                    </a14:imgLayer>
                  </a14:imgProps>
                </a:ext>
              </a:extLst>
            </a:blip>
            <a:stretch>
              <a:fillRect/>
            </a:stretch>
          </p:blipFill>
          <p:spPr>
            <a:xfrm>
              <a:off x="5907375" y="3018944"/>
              <a:ext cx="789405" cy="526270"/>
            </a:xfrm>
            <a:prstGeom prst="rect">
              <a:avLst/>
            </a:prstGeom>
            <a:effectLst/>
            <a:scene3d>
              <a:camera prst="orthographicFront">
                <a:rot lat="0" lon="19499986" rev="0"/>
              </a:camera>
              <a:lightRig rig="threePt" dir="t"/>
            </a:scene3d>
            <a:sp3d>
              <a:bevelT prst="relaxedInset"/>
              <a:bevelB prst="relaxedInset"/>
            </a:sp3d>
          </p:spPr>
        </p:pic>
        <p:pic>
          <p:nvPicPr>
            <p:cNvPr id="8" name="Picture 7"/>
            <p:cNvPicPr>
              <a:picLocks noChangeAspect="1"/>
            </p:cNvPicPr>
            <p:nvPr/>
          </p:nvPicPr>
          <p:blipFill>
            <a:blip r:embed="rId7" cstate="print">
              <a:alphaModFix/>
              <a:duotone>
                <a:prstClr val="black"/>
                <a:schemeClr val="accent4">
                  <a:tint val="45000"/>
                  <a:satMod val="400000"/>
                </a:schemeClr>
              </a:duotone>
              <a:extLst>
                <a:ext uri="{BEBA8EAE-BF5A-486C-A8C5-ECC9F3942E4B}">
                  <a14:imgProps xmlns:a14="http://schemas.microsoft.com/office/drawing/2010/main">
                    <a14:imgLayer r:embed="rId5">
                      <a14:imgEffect>
                        <a14:colorTemperature colorTemp="6391"/>
                      </a14:imgEffect>
                      <a14:imgEffect>
                        <a14:saturation sat="104000"/>
                      </a14:imgEffect>
                    </a14:imgLayer>
                  </a14:imgProps>
                </a:ext>
              </a:extLst>
            </a:blip>
            <a:stretch>
              <a:fillRect/>
            </a:stretch>
          </p:blipFill>
          <p:spPr>
            <a:xfrm>
              <a:off x="3745423" y="924216"/>
              <a:ext cx="1207103" cy="804736"/>
            </a:xfrm>
            <a:prstGeom prst="rect">
              <a:avLst/>
            </a:prstGeom>
            <a:effectLst/>
            <a:scene3d>
              <a:camera prst="orthographicFront">
                <a:rot lat="1800000" lon="0" rev="0"/>
              </a:camera>
              <a:lightRig rig="threePt" dir="t"/>
            </a:scene3d>
            <a:sp3d>
              <a:bevelT w="88900" prst="angle"/>
              <a:bevelB prst="angle"/>
            </a:sp3d>
          </p:spPr>
        </p:pic>
        <p:pic>
          <p:nvPicPr>
            <p:cNvPr id="9" name="Picture 8"/>
            <p:cNvPicPr>
              <a:picLocks noChangeAspect="1"/>
            </p:cNvPicPr>
            <p:nvPr/>
          </p:nvPicPr>
          <p:blipFill>
            <a:blip r:embed="rId8" cstate="print">
              <a:alphaModFix/>
              <a:duotone>
                <a:prstClr val="black"/>
                <a:schemeClr val="accent2">
                  <a:tint val="45000"/>
                  <a:satMod val="400000"/>
                </a:schemeClr>
              </a:duotone>
              <a:extLst>
                <a:ext uri="{BEBA8EAE-BF5A-486C-A8C5-ECC9F3942E4B}">
                  <a14:imgProps xmlns:a14="http://schemas.microsoft.com/office/drawing/2010/main">
                    <a14:imgLayer r:embed="rId5">
                      <a14:imgEffect>
                        <a14:colorTemperature colorTemp="6391"/>
                      </a14:imgEffect>
                      <a14:imgEffect>
                        <a14:saturation sat="104000"/>
                      </a14:imgEffect>
                    </a14:imgLayer>
                  </a14:imgProps>
                </a:ext>
              </a:extLst>
            </a:blip>
            <a:stretch>
              <a:fillRect/>
            </a:stretch>
          </p:blipFill>
          <p:spPr>
            <a:xfrm>
              <a:off x="4348975" y="3509911"/>
              <a:ext cx="973999" cy="649333"/>
            </a:xfrm>
            <a:prstGeom prst="rect">
              <a:avLst/>
            </a:prstGeom>
            <a:effectLst/>
            <a:scene3d>
              <a:camera prst="orthographicFront">
                <a:rot lat="20399993" lon="0" rev="0"/>
              </a:camera>
              <a:lightRig rig="threePt" dir="t"/>
            </a:scene3d>
            <a:sp3d>
              <a:bevelT w="139700" prst="cross"/>
              <a:bevelB w="139700" prst="cross"/>
            </a:sp3d>
          </p:spPr>
        </p:pic>
        <p:pic>
          <p:nvPicPr>
            <p:cNvPr id="10" name="Picture 9"/>
            <p:cNvPicPr>
              <a:picLocks noChangeAspect="1"/>
            </p:cNvPicPr>
            <p:nvPr/>
          </p:nvPicPr>
          <p:blipFill>
            <a:blip r:embed="rId8" cstate="print">
              <a:alphaModFix/>
              <a:duotone>
                <a:prstClr val="black"/>
                <a:schemeClr val="accent1">
                  <a:tint val="45000"/>
                  <a:satMod val="400000"/>
                </a:schemeClr>
              </a:duotone>
              <a:extLst>
                <a:ext uri="{BEBA8EAE-BF5A-486C-A8C5-ECC9F3942E4B}">
                  <a14:imgProps xmlns:a14="http://schemas.microsoft.com/office/drawing/2010/main">
                    <a14:imgLayer r:embed="rId9">
                      <a14:imgEffect>
                        <a14:colorTemperature colorTemp="6391"/>
                      </a14:imgEffect>
                      <a14:imgEffect>
                        <a14:saturation sat="104000"/>
                      </a14:imgEffect>
                    </a14:imgLayer>
                  </a14:imgProps>
                </a:ext>
              </a:extLst>
            </a:blip>
            <a:stretch>
              <a:fillRect/>
            </a:stretch>
          </p:blipFill>
          <p:spPr>
            <a:xfrm>
              <a:off x="5722781" y="1442935"/>
              <a:ext cx="973999" cy="649333"/>
            </a:xfrm>
            <a:prstGeom prst="rect">
              <a:avLst/>
            </a:prstGeom>
            <a:effectLst/>
            <a:scene3d>
              <a:camera prst="orthographicFront">
                <a:rot lat="0" lon="0" rev="20999999"/>
              </a:camera>
              <a:lightRig rig="threePt" dir="t"/>
            </a:scene3d>
            <a:sp3d>
              <a:bevelT w="152400" h="50800" prst="softRound"/>
              <a:bevelB w="152400" h="50800" prst="softRound"/>
            </a:sp3d>
          </p:spPr>
        </p:pic>
        <p:cxnSp>
          <p:nvCxnSpPr>
            <p:cNvPr id="11" name="Curved Connector 10"/>
            <p:cNvCxnSpPr>
              <a:endCxn id="10" idx="1"/>
            </p:cNvCxnSpPr>
            <p:nvPr/>
          </p:nvCxnSpPr>
          <p:spPr>
            <a:xfrm flipV="1">
              <a:off x="3391861" y="1767602"/>
              <a:ext cx="2330920" cy="324666"/>
            </a:xfrm>
            <a:prstGeom prst="curvedConnector3">
              <a:avLst/>
            </a:prstGeom>
            <a:ln w="38100" cmpd="sng">
              <a:solidFill>
                <a:srgbClr val="FFFF00"/>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12" name="Curved Connector 11"/>
            <p:cNvCxnSpPr/>
            <p:nvPr/>
          </p:nvCxnSpPr>
          <p:spPr>
            <a:xfrm rot="16200000" flipH="1">
              <a:off x="3772140" y="2266630"/>
              <a:ext cx="1757220" cy="603551"/>
            </a:xfrm>
            <a:prstGeom prst="curvedConnector3">
              <a:avLst/>
            </a:prstGeom>
            <a:ln w="38100" cmpd="sng">
              <a:prstDash val="dash"/>
              <a:tailEnd type="arrow"/>
            </a:ln>
          </p:spPr>
          <p:style>
            <a:lnRef idx="3">
              <a:schemeClr val="accent1"/>
            </a:lnRef>
            <a:fillRef idx="0">
              <a:schemeClr val="accent1"/>
            </a:fillRef>
            <a:effectRef idx="2">
              <a:schemeClr val="accent1"/>
            </a:effectRef>
            <a:fontRef idx="minor">
              <a:schemeClr val="tx1"/>
            </a:fontRef>
          </p:style>
        </p:cxnSp>
        <p:cxnSp>
          <p:nvCxnSpPr>
            <p:cNvPr id="13" name="Curved Connector 12"/>
            <p:cNvCxnSpPr/>
            <p:nvPr/>
          </p:nvCxnSpPr>
          <p:spPr>
            <a:xfrm rot="10800000">
              <a:off x="3265984" y="2207260"/>
              <a:ext cx="3024060" cy="811685"/>
            </a:xfrm>
            <a:prstGeom prst="curvedConnector3">
              <a:avLst/>
            </a:prstGeom>
            <a:ln w="38100" cmpd="sng">
              <a:solidFill>
                <a:srgbClr val="CCFFCC"/>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14" name="Curved Connector 57"/>
            <p:cNvCxnSpPr>
              <a:stCxn id="5" idx="3"/>
              <a:endCxn id="10" idx="2"/>
            </p:cNvCxnSpPr>
            <p:nvPr/>
          </p:nvCxnSpPr>
          <p:spPr>
            <a:xfrm flipV="1">
              <a:off x="4158082" y="2092268"/>
              <a:ext cx="2051699" cy="978379"/>
            </a:xfrm>
            <a:prstGeom prst="curvedConnector2">
              <a:avLst/>
            </a:prstGeom>
            <a:ln w="38100" cmpd="sng">
              <a:solidFill>
                <a:srgbClr val="0000FF"/>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15" name="Curved Connector 14"/>
            <p:cNvCxnSpPr/>
            <p:nvPr/>
          </p:nvCxnSpPr>
          <p:spPr>
            <a:xfrm flipV="1">
              <a:off x="5322974" y="3545214"/>
              <a:ext cx="967070" cy="325049"/>
            </a:xfrm>
            <a:prstGeom prst="curvedConnector3">
              <a:avLst>
                <a:gd name="adj1" fmla="val 101596"/>
              </a:avLst>
            </a:prstGeom>
            <a:ln w="38100" cmpd="sng">
              <a:solidFill>
                <a:schemeClr val="accent2"/>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16" name="Curved Connector 63"/>
            <p:cNvCxnSpPr>
              <a:stCxn id="5" idx="1"/>
            </p:cNvCxnSpPr>
            <p:nvPr/>
          </p:nvCxnSpPr>
          <p:spPr>
            <a:xfrm rot="10800000">
              <a:off x="2600692" y="2339129"/>
              <a:ext cx="428283" cy="731518"/>
            </a:xfrm>
            <a:prstGeom prst="curvedConnector2">
              <a:avLst/>
            </a:prstGeom>
            <a:ln w="38100" cmpd="sng">
              <a:solidFill>
                <a:srgbClr val="3366FF"/>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17" name="Curved Connector 16"/>
            <p:cNvCxnSpPr/>
            <p:nvPr/>
          </p:nvCxnSpPr>
          <p:spPr>
            <a:xfrm>
              <a:off x="4952526" y="1269930"/>
              <a:ext cx="770255" cy="302364"/>
            </a:xfrm>
            <a:prstGeom prst="curvedConnector3">
              <a:avLst>
                <a:gd name="adj1" fmla="val 59815"/>
              </a:avLst>
            </a:prstGeom>
            <a:ln w="38100" cmpd="sng">
              <a:solidFill>
                <a:srgbClr val="FF6600"/>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18" name="Curved Connector 17"/>
            <p:cNvCxnSpPr/>
            <p:nvPr/>
          </p:nvCxnSpPr>
          <p:spPr>
            <a:xfrm rot="10800000" flipV="1">
              <a:off x="2857737" y="1269930"/>
              <a:ext cx="887686" cy="419864"/>
            </a:xfrm>
            <a:prstGeom prst="curvedConnector3">
              <a:avLst>
                <a:gd name="adj1" fmla="val 101100"/>
              </a:avLst>
            </a:prstGeom>
            <a:ln w="38100" cmpd="sng">
              <a:solidFill>
                <a:srgbClr val="FF0000"/>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19" name="Curved Connector 73"/>
            <p:cNvCxnSpPr>
              <a:stCxn id="5" idx="2"/>
            </p:cNvCxnSpPr>
            <p:nvPr/>
          </p:nvCxnSpPr>
          <p:spPr>
            <a:xfrm rot="16200000" flipH="1">
              <a:off x="3759628" y="3280916"/>
              <a:ext cx="423247" cy="755446"/>
            </a:xfrm>
            <a:prstGeom prst="curvedConnector2">
              <a:avLst/>
            </a:prstGeom>
            <a:ln w="38100" cmpd="sng">
              <a:solidFill>
                <a:schemeClr val="accent2">
                  <a:lumMod val="75000"/>
                </a:schemeClr>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20" name="Curved Connector 19"/>
            <p:cNvCxnSpPr/>
            <p:nvPr/>
          </p:nvCxnSpPr>
          <p:spPr>
            <a:xfrm rot="10800000" flipV="1">
              <a:off x="4158083" y="2092268"/>
              <a:ext cx="2051699" cy="749956"/>
            </a:xfrm>
            <a:prstGeom prst="curvedConnector3">
              <a:avLst/>
            </a:prstGeom>
            <a:ln w="38100" cmpd="sng">
              <a:solidFill>
                <a:srgbClr val="008000"/>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21" name="Curved Connector 20"/>
            <p:cNvCxnSpPr/>
            <p:nvPr/>
          </p:nvCxnSpPr>
          <p:spPr>
            <a:xfrm rot="5400000" flipH="1" flipV="1">
              <a:off x="4892962" y="2530801"/>
              <a:ext cx="1337954" cy="690872"/>
            </a:xfrm>
            <a:prstGeom prst="curvedConnector3">
              <a:avLst/>
            </a:prstGeom>
            <a:ln w="38100" cmpd="sng">
              <a:solidFill>
                <a:srgbClr val="660066"/>
              </a:solidFill>
              <a:prstDash val="dash"/>
              <a:tailEnd type="arrow"/>
            </a:ln>
          </p:spPr>
          <p:style>
            <a:lnRef idx="3">
              <a:schemeClr val="accent1"/>
            </a:lnRef>
            <a:fillRef idx="0">
              <a:schemeClr val="accent1"/>
            </a:fillRef>
            <a:effectRef idx="2">
              <a:schemeClr val="accent1"/>
            </a:effectRef>
            <a:fontRef idx="minor">
              <a:schemeClr val="tx1"/>
            </a:fontRef>
          </p:style>
        </p:cxnSp>
        <p:cxnSp>
          <p:nvCxnSpPr>
            <p:cNvPr id="22" name="Curved Connector 21"/>
            <p:cNvCxnSpPr/>
            <p:nvPr/>
          </p:nvCxnSpPr>
          <p:spPr>
            <a:xfrm rot="16200000" flipH="1">
              <a:off x="5786575" y="2515475"/>
              <a:ext cx="926676" cy="80262"/>
            </a:xfrm>
            <a:prstGeom prst="curvedConnector3">
              <a:avLst>
                <a:gd name="adj1" fmla="val 58157"/>
              </a:avLst>
            </a:prstGeom>
            <a:ln w="38100" cmpd="sng">
              <a:solidFill>
                <a:schemeClr val="bg1"/>
              </a:solidFill>
              <a:prstDash val="dash"/>
              <a:tailEnd type="arrow"/>
            </a:ln>
          </p:spPr>
          <p:style>
            <a:lnRef idx="3">
              <a:schemeClr val="accent1"/>
            </a:lnRef>
            <a:fillRef idx="0">
              <a:schemeClr val="accent1"/>
            </a:fillRef>
            <a:effectRef idx="2">
              <a:schemeClr val="accent1"/>
            </a:effectRef>
            <a:fontRef idx="minor">
              <a:schemeClr val="tx1"/>
            </a:fontRef>
          </p:style>
        </p:cxnSp>
      </p:grpSp>
      <p:sp>
        <p:nvSpPr>
          <p:cNvPr id="2" name="Title 1"/>
          <p:cNvSpPr>
            <a:spLocks noGrp="1"/>
          </p:cNvSpPr>
          <p:nvPr>
            <p:ph type="title"/>
          </p:nvPr>
        </p:nvSpPr>
        <p:spPr>
          <a:xfrm>
            <a:off x="184150" y="115888"/>
            <a:ext cx="8782050" cy="936848"/>
          </a:xfrm>
        </p:spPr>
        <p:txBody>
          <a:bodyPr/>
          <a:lstStyle/>
          <a:p>
            <a:r>
              <a:rPr lang="en-US" dirty="0" smtClean="0"/>
              <a:t>Singularity = Society of AIXIs</a:t>
            </a:r>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84150" y="0"/>
            <a:ext cx="8782050" cy="1052736"/>
          </a:xfrm>
        </p:spPr>
        <p:txBody>
          <a:bodyPr/>
          <a:lstStyle/>
          <a:p>
            <a:pPr>
              <a:defRPr/>
            </a:pPr>
            <a:r>
              <a:rPr lang="en-US" dirty="0" smtClean="0"/>
              <a:t>Social Questions regarding AIXI</a:t>
            </a:r>
            <a:r>
              <a:rPr lang="en-US" sz="2000" dirty="0" smtClean="0"/>
              <a:t/>
            </a:r>
            <a:br>
              <a:rPr lang="en-US" sz="2000" dirty="0" smtClean="0"/>
            </a:br>
            <a:r>
              <a:rPr lang="en-US" sz="2400" dirty="0" smtClean="0"/>
              <a:t>(reasonable conclusions but most not yet formally verified)</a:t>
            </a:r>
            <a:endParaRPr lang="en-AU" sz="2000" dirty="0" smtClean="0"/>
          </a:p>
        </p:txBody>
      </p:sp>
      <p:sp>
        <p:nvSpPr>
          <p:cNvPr id="149507" name="Rectangle 3"/>
          <p:cNvSpPr>
            <a:spLocks noGrp="1" noChangeArrowheads="1"/>
          </p:cNvSpPr>
          <p:nvPr>
            <p:ph type="body" idx="1"/>
          </p:nvPr>
        </p:nvSpPr>
        <p:spPr>
          <a:xfrm>
            <a:off x="184150" y="1196975"/>
            <a:ext cx="8782050" cy="5545138"/>
          </a:xfrm>
        </p:spPr>
        <p:txBody>
          <a:bodyPr/>
          <a:lstStyle/>
          <a:p>
            <a:pPr eaLnBrk="1" hangingPunct="1">
              <a:defRPr/>
            </a:pPr>
            <a:r>
              <a:rPr lang="en-US" sz="2400" dirty="0" smtClean="0">
                <a:solidFill>
                  <a:srgbClr val="FF9900"/>
                </a:solidFill>
              </a:rPr>
              <a:t>Listen to and trust Teacher: </a:t>
            </a:r>
            <a:r>
              <a:rPr lang="en-US" sz="1800" dirty="0" smtClean="0">
                <a:solidFill>
                  <a:schemeClr val="bg1">
                    <a:lumMod val="75000"/>
                  </a:schemeClr>
                </a:solidFill>
              </a:rPr>
              <a:t>Yes if trustworthy.</a:t>
            </a:r>
          </a:p>
          <a:p>
            <a:pPr eaLnBrk="1" hangingPunct="1">
              <a:defRPr/>
            </a:pPr>
            <a:r>
              <a:rPr lang="en-US" sz="2400" dirty="0" smtClean="0">
                <a:solidFill>
                  <a:srgbClr val="FF9900"/>
                </a:solidFill>
              </a:rPr>
              <a:t>Drugs (hack reward system): </a:t>
            </a:r>
            <a:r>
              <a:rPr lang="en-US" sz="1800" dirty="0" err="1" smtClean="0">
                <a:solidFill>
                  <a:schemeClr val="bg1">
                    <a:lumMod val="75000"/>
                  </a:schemeClr>
                </a:solidFill>
              </a:rPr>
              <a:t>Orseau</a:t>
            </a:r>
            <a:r>
              <a:rPr lang="en-US" sz="1800" dirty="0" smtClean="0">
                <a:solidFill>
                  <a:schemeClr val="bg1">
                    <a:lumMod val="75000"/>
                  </a:schemeClr>
                </a:solidFill>
              </a:rPr>
              <a:t> (2011) says yes.</a:t>
            </a:r>
            <a:br>
              <a:rPr lang="en-US" sz="1800" dirty="0" smtClean="0">
                <a:solidFill>
                  <a:schemeClr val="bg1">
                    <a:lumMod val="75000"/>
                  </a:schemeClr>
                </a:solidFill>
              </a:rPr>
            </a:br>
            <a:r>
              <a:rPr lang="en-AU" sz="1800" dirty="0" smtClean="0">
                <a:solidFill>
                  <a:schemeClr val="bg1">
                    <a:lumMod val="75000"/>
                  </a:schemeClr>
                </a:solidFill>
                <a:effectLst>
                  <a:outerShdw blurRad="38100" dist="38100" dir="2700000" algn="tl">
                    <a:srgbClr val="000000">
                      <a:alpha val="43137"/>
                    </a:srgbClr>
                  </a:outerShdw>
                </a:effectLst>
              </a:rPr>
              <a:t>maybe no, since long-term reward would be small (death).</a:t>
            </a:r>
          </a:p>
          <a:p>
            <a:pPr eaLnBrk="1" hangingPunct="1">
              <a:defRPr/>
            </a:pPr>
            <a:r>
              <a:rPr lang="en-US" sz="2400" dirty="0" smtClean="0">
                <a:solidFill>
                  <a:srgbClr val="FF9900"/>
                </a:solidFill>
              </a:rPr>
              <a:t>Procreate:</a:t>
            </a:r>
            <a:r>
              <a:rPr lang="en-US" sz="2400" dirty="0" smtClean="0"/>
              <a:t> </a:t>
            </a:r>
            <a:r>
              <a:rPr lang="en-AU" sz="1800" dirty="0" smtClean="0">
                <a:solidFill>
                  <a:srgbClr val="C0C0C0"/>
                </a:solidFill>
              </a:rPr>
              <a:t>yes, if descendants are useful for AIXI.</a:t>
            </a:r>
          </a:p>
          <a:p>
            <a:pPr eaLnBrk="1" hangingPunct="1">
              <a:defRPr/>
            </a:pPr>
            <a:r>
              <a:rPr lang="en-AU" sz="2400" dirty="0" smtClean="0">
                <a:solidFill>
                  <a:srgbClr val="FF9900"/>
                </a:solidFill>
              </a:rPr>
              <a:t>Suicide:</a:t>
            </a:r>
            <a:r>
              <a:rPr lang="en-AU" sz="2400" dirty="0" smtClean="0"/>
              <a:t> </a:t>
            </a:r>
            <a:r>
              <a:rPr lang="en-AU" sz="1800" dirty="0" smtClean="0">
                <a:solidFill>
                  <a:srgbClr val="C0C0C0"/>
                </a:solidFill>
              </a:rPr>
              <a:t>if can be raised to believe to get to heaven (hell), then yes (no).</a:t>
            </a:r>
          </a:p>
          <a:p>
            <a:pPr eaLnBrk="1" hangingPunct="1">
              <a:defRPr/>
            </a:pPr>
            <a:r>
              <a:rPr lang="en-AU" sz="2400" dirty="0" smtClean="0">
                <a:solidFill>
                  <a:srgbClr val="FF9900"/>
                </a:solidFill>
              </a:rPr>
              <a:t>Self-Improvement:</a:t>
            </a:r>
            <a:r>
              <a:rPr lang="en-AU" sz="2400" dirty="0" smtClean="0"/>
              <a:t> </a:t>
            </a:r>
            <a:r>
              <a:rPr lang="en-US" sz="1800" dirty="0" smtClean="0">
                <a:solidFill>
                  <a:srgbClr val="C0C0C0"/>
                </a:solidFill>
              </a:rPr>
              <a:t>Yes, since this helps to increase reward.</a:t>
            </a:r>
          </a:p>
          <a:p>
            <a:pPr eaLnBrk="1" hangingPunct="1">
              <a:defRPr/>
            </a:pPr>
            <a:r>
              <a:rPr lang="en-US" sz="2400" dirty="0" smtClean="0">
                <a:solidFill>
                  <a:srgbClr val="FF9900"/>
                </a:solidFill>
              </a:rPr>
              <a:t>Manipulation: </a:t>
            </a:r>
            <a:r>
              <a:rPr lang="en-US" sz="1800" dirty="0" smtClean="0">
                <a:solidFill>
                  <a:srgbClr val="C0C0C0"/>
                </a:solidFill>
              </a:rPr>
              <a:t>threaten its teacher to give more reward.</a:t>
            </a:r>
          </a:p>
          <a:p>
            <a:pPr eaLnBrk="1" hangingPunct="1">
              <a:defRPr/>
            </a:pPr>
            <a:r>
              <a:rPr lang="en-US" sz="2400" dirty="0" smtClean="0">
                <a:solidFill>
                  <a:srgbClr val="FF9900"/>
                </a:solidFill>
              </a:rPr>
              <a:t>Attitude: </a:t>
            </a:r>
            <a:r>
              <a:rPr lang="en-US" sz="1800" dirty="0" smtClean="0">
                <a:solidFill>
                  <a:schemeClr val="bg1">
                    <a:lumMod val="75000"/>
                  </a:schemeClr>
                </a:solidFill>
              </a:rPr>
              <a:t>psychopathic or friendly (altruism as extended egoism)?</a:t>
            </a:r>
          </a:p>
          <a:p>
            <a:pPr eaLnBrk="1" hangingPunct="1">
              <a:defRPr/>
            </a:pPr>
            <a:r>
              <a:rPr lang="en-US" sz="2400" dirty="0" smtClean="0">
                <a:solidFill>
                  <a:srgbClr val="FF9900"/>
                </a:solidFill>
              </a:rPr>
              <a:t>Curiosity: </a:t>
            </a:r>
            <a:r>
              <a:rPr lang="en-US" sz="1800" dirty="0" smtClean="0">
                <a:solidFill>
                  <a:schemeClr val="bg1">
                    <a:lumMod val="75000"/>
                  </a:schemeClr>
                </a:solidFill>
              </a:rPr>
              <a:t>killed the cat and maybe AIXI, or is extra reward for curiosity necessary?  2 </a:t>
            </a:r>
            <a:r>
              <a:rPr lang="en-US" sz="1800" smtClean="0">
                <a:solidFill>
                  <a:schemeClr val="bg1">
                    <a:lumMod val="75000"/>
                  </a:schemeClr>
                </a:solidFill>
              </a:rPr>
              <a:t>× plausible)</a:t>
            </a:r>
            <a:endParaRPr lang="en-US" sz="1800" dirty="0" smtClean="0">
              <a:solidFill>
                <a:schemeClr val="bg1">
                  <a:lumMod val="75000"/>
                </a:schemeClr>
              </a:solidFill>
            </a:endParaRPr>
          </a:p>
          <a:p>
            <a:pPr eaLnBrk="1" hangingPunct="1">
              <a:defRPr/>
            </a:pPr>
            <a:r>
              <a:rPr lang="en-US" sz="2400" dirty="0" smtClean="0">
                <a:solidFill>
                  <a:srgbClr val="FF9900"/>
                </a:solidFill>
              </a:rPr>
              <a:t>Laziness: </a:t>
            </a:r>
            <a:r>
              <a:rPr lang="en-US" sz="1800" dirty="0" smtClean="0">
                <a:solidFill>
                  <a:schemeClr val="bg1">
                    <a:lumMod val="75000"/>
                  </a:schemeClr>
                </a:solidFill>
              </a:rPr>
              <a:t>Immortality can cause laziness. Will AIXI be lazy? no</a:t>
            </a:r>
          </a:p>
          <a:p>
            <a:pPr eaLnBrk="1" hangingPunct="1">
              <a:defRPr/>
            </a:pPr>
            <a:r>
              <a:rPr lang="en-US" sz="2400" dirty="0" smtClean="0">
                <a:solidFill>
                  <a:srgbClr val="FF9900"/>
                </a:solidFill>
              </a:rPr>
              <a:t>Self-preservation: </a:t>
            </a:r>
            <a:r>
              <a:rPr lang="en-US" sz="1800" dirty="0" smtClean="0">
                <a:solidFill>
                  <a:schemeClr val="bg1">
                    <a:lumMod val="75000"/>
                  </a:schemeClr>
                </a:solidFill>
              </a:rPr>
              <a:t>can it be learned or need (parts of) it be innate?</a:t>
            </a:r>
          </a:p>
          <a:p>
            <a:pPr eaLnBrk="1" hangingPunct="1">
              <a:defRPr/>
            </a:pPr>
            <a:r>
              <a:rPr lang="en-US" sz="2400" dirty="0" smtClean="0">
                <a:solidFill>
                  <a:srgbClr val="FF9900"/>
                </a:solidFill>
              </a:rPr>
              <a:t>Socializing: </a:t>
            </a:r>
            <a:r>
              <a:rPr lang="en-US" sz="1800" dirty="0" smtClean="0">
                <a:solidFill>
                  <a:schemeClr val="bg1">
                    <a:lumMod val="75000"/>
                  </a:schemeClr>
                </a:solidFill>
              </a:rPr>
              <a:t>How will AIXIs interact/socialize in general?</a:t>
            </a:r>
          </a:p>
          <a:p>
            <a:pPr eaLnBrk="1" hangingPunct="1">
              <a:defRPr/>
            </a:pPr>
            <a:endParaRPr lang="en-AU" sz="2400" dirty="0" smtClean="0">
              <a:solidFill>
                <a:srgbClr val="FF9900"/>
              </a:solidFill>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Answering Questions regarding a Society of AIXIs</a:t>
            </a:r>
            <a:endParaRPr lang="en-US" dirty="0"/>
          </a:p>
        </p:txBody>
      </p:sp>
      <p:sp>
        <p:nvSpPr>
          <p:cNvPr id="3" name="Content Placeholder 2"/>
          <p:cNvSpPr>
            <a:spLocks noGrp="1"/>
          </p:cNvSpPr>
          <p:nvPr>
            <p:ph idx="1"/>
          </p:nvPr>
        </p:nvSpPr>
        <p:spPr/>
        <p:txBody>
          <a:bodyPr/>
          <a:lstStyle/>
          <a:p>
            <a:pPr>
              <a:buNone/>
            </a:pPr>
            <a:r>
              <a:rPr lang="en-US" dirty="0" smtClean="0"/>
              <a:t>	</a:t>
            </a:r>
          </a:p>
          <a:p>
            <a:pPr>
              <a:buNone/>
            </a:pPr>
            <a:r>
              <a:rPr lang="en-US" dirty="0" smtClean="0"/>
              <a:t>	AIXI theory has (the potential to arrive at) definite answers to various questions regarding the social behavior of super-intelligences close to or at an intelligence singularity.</a:t>
            </a:r>
          </a:p>
          <a:p>
            <a:endParaRPr lang="en-US" dirty="0" smtClean="0"/>
          </a:p>
          <a:p>
            <a:pPr>
              <a:buNone/>
            </a:pPr>
            <a:r>
              <a:rPr lang="en-US" dirty="0" smtClean="0"/>
              <a:t>	</a:t>
            </a:r>
            <a:r>
              <a:rPr lang="en-US" sz="2400" dirty="0" smtClean="0"/>
              <a:t>See Hutter (2004); </a:t>
            </a:r>
            <a:r>
              <a:rPr lang="en-US" sz="2400" dirty="0" err="1" smtClean="0"/>
              <a:t>Schmidhuber</a:t>
            </a:r>
            <a:r>
              <a:rPr lang="en-US" sz="2400" dirty="0" smtClean="0"/>
              <a:t> (2007); </a:t>
            </a:r>
            <a:r>
              <a:rPr lang="en-US" sz="2400" dirty="0" err="1" smtClean="0"/>
              <a:t>Orseau</a:t>
            </a:r>
            <a:r>
              <a:rPr lang="en-US" sz="2400" dirty="0" smtClean="0"/>
              <a:t> (201X); Hutter (2012); </a:t>
            </a:r>
            <a:r>
              <a:rPr lang="en-US" sz="2400" dirty="0" err="1" smtClean="0"/>
              <a:t>Yudkowski</a:t>
            </a:r>
            <a:r>
              <a:rPr lang="en-US" sz="2400" dirty="0" smtClean="0"/>
              <a:t> (200X) for some more details.</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1520" y="1412776"/>
            <a:ext cx="8495928" cy="4608512"/>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spcFirstLastPara="1" vert="horz" wrap="square" lIns="91417" tIns="45709" rIns="91417" bIns="45709" numCol="1" anchor="ctr" anchorCtr="0" compatLnSpc="1">
            <a:prstTxWarp prst="textArchDown">
              <a:avLst/>
            </a:prstTxWarp>
            <a:sp3d>
              <a:bevelT w="38100" h="38100"/>
              <a:bevelB w="0" h="6350"/>
            </a:sp3d>
          </a:bodyPr>
          <a:lstStyle/>
          <a:p>
            <a:pPr lvl="0" algn="ctr">
              <a:defRPr/>
            </a:pPr>
            <a:r>
              <a:rPr lang="en-US" sz="6000" b="1" kern="0" dirty="0" smtClean="0">
                <a:solidFill>
                  <a:srgbClr val="FFFF00"/>
                </a:solidFill>
                <a:latin typeface="+Section"/>
                <a:ea typeface="+mj-ea"/>
                <a:cs typeface="+mj-cs"/>
              </a:rPr>
              <a:t>the Value of a Virtual Life</a:t>
            </a:r>
            <a:endParaRPr lang="en-AU" sz="6000" b="1" kern="0" dirty="0" smtClean="0">
              <a:solidFill>
                <a:srgbClr val="FFFF00"/>
              </a:solidFill>
              <a:latin typeface="+Section"/>
              <a:ea typeface="+mj-ea"/>
              <a:cs typeface="+mj-cs"/>
            </a:endParaRPr>
          </a:p>
        </p:txBody>
      </p:sp>
      <p:sp>
        <p:nvSpPr>
          <p:cNvPr id="150530" name="Rectangle 2"/>
          <p:cNvSpPr>
            <a:spLocks noGrp="1" noChangeArrowheads="1"/>
          </p:cNvSpPr>
          <p:nvPr>
            <p:ph type="title"/>
          </p:nvPr>
        </p:nvSpPr>
        <p:spPr>
          <a:xfrm>
            <a:off x="827584" y="836712"/>
            <a:ext cx="7560840" cy="4176464"/>
          </a:xfrm>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a:prstTxWarp prst="textArchUp">
              <a:avLst/>
            </a:prstTxWarp>
            <a:sp3d>
              <a:bevelT w="38100" h="38100"/>
              <a:bevelB w="0" h="6350"/>
            </a:sp3d>
          </a:bodyPr>
          <a:lstStyle/>
          <a:p>
            <a:r>
              <a:rPr lang="en-US" sz="6600" dirty="0" smtClean="0">
                <a:effectLst/>
                <a:latin typeface="+Section"/>
              </a:rPr>
              <a:t>Diversity Explosion</a:t>
            </a:r>
            <a:endParaRPr lang="en-AU" sz="6600" dirty="0">
              <a:effectLst/>
              <a:latin typeface="+Section"/>
            </a:endParaRPr>
          </a:p>
        </p:txBody>
      </p:sp>
      <p:sp>
        <p:nvSpPr>
          <p:cNvPr id="5" name="Rectangle 2"/>
          <p:cNvSpPr txBox="1">
            <a:spLocks noChangeArrowheads="1"/>
          </p:cNvSpPr>
          <p:nvPr/>
        </p:nvSpPr>
        <p:spPr bwMode="auto">
          <a:xfrm>
            <a:off x="4427984" y="3429000"/>
            <a:ext cx="360040" cy="576064"/>
          </a:xfrm>
          <a:prstGeom prst="rect">
            <a:avLst/>
          </a:prstGeom>
          <a:no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38100" h="38100"/>
            <a:bevelB w="38100" h="38100"/>
          </a:sp3d>
        </p:spPr>
        <p:txBody>
          <a:bodyPr spcFirstLastPara="1" vert="horz" wrap="square" lIns="91417" tIns="45709" rIns="91417" bIns="45709" numCol="1" anchor="ctr" anchorCtr="0" compatLnSpc="1">
            <a:sp3d>
              <a:bevelT w="38100" h="38100"/>
              <a:bevelB w="0" h="635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000" b="1" kern="0" dirty="0" smtClean="0">
                <a:solidFill>
                  <a:srgbClr val="FFFF00"/>
                </a:solidFill>
                <a:latin typeface="+Section"/>
                <a:ea typeface="+mj-ea"/>
                <a:cs typeface="+mj-cs"/>
              </a:rPr>
              <a:t>&amp;</a:t>
            </a:r>
            <a:endParaRPr kumimoji="0" lang="en-AU" sz="6000" b="1" i="0" u="none" strike="noStrike" kern="0" cap="none" spc="0" normalizeH="0" baseline="0" noProof="0" dirty="0">
              <a:ln>
                <a:noFill/>
              </a:ln>
              <a:solidFill>
                <a:srgbClr val="FFFF00"/>
              </a:solidFill>
              <a:effectLst/>
              <a:uLnTx/>
              <a:uFillTx/>
              <a:latin typeface="+Section"/>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Copying &amp; Modifying Virtual Structures</a:t>
            </a:r>
            <a:endParaRPr lang="en-US" sz="3600" dirty="0"/>
          </a:p>
        </p:txBody>
      </p:sp>
      <p:sp>
        <p:nvSpPr>
          <p:cNvPr id="3" name="Content Placeholder 2"/>
          <p:cNvSpPr>
            <a:spLocks noGrp="1"/>
          </p:cNvSpPr>
          <p:nvPr>
            <p:ph idx="1"/>
          </p:nvPr>
        </p:nvSpPr>
        <p:spPr/>
        <p:txBody>
          <a:bodyPr/>
          <a:lstStyle/>
          <a:p>
            <a:r>
              <a:rPr lang="en-US" dirty="0" smtClean="0"/>
              <a:t>copying virtual structures should be </a:t>
            </a:r>
            <a:br>
              <a:rPr lang="en-US" dirty="0" smtClean="0"/>
            </a:br>
            <a:r>
              <a:rPr lang="en-US" dirty="0" smtClean="0"/>
              <a:t>as cheap and effortless as it is for </a:t>
            </a:r>
            <a:br>
              <a:rPr lang="en-US" dirty="0" smtClean="0"/>
            </a:br>
            <a:r>
              <a:rPr lang="en-US" dirty="0" smtClean="0"/>
              <a:t>software and data today.</a:t>
            </a:r>
          </a:p>
          <a:p>
            <a:endParaRPr lang="en-US" dirty="0" smtClean="0"/>
          </a:p>
          <a:p>
            <a:r>
              <a:rPr lang="en-US" dirty="0" smtClean="0"/>
              <a:t>The only cost is developing the </a:t>
            </a:r>
            <a:r>
              <a:rPr lang="en-US" dirty="0" err="1" smtClean="0"/>
              <a:t>struc</a:t>
            </a:r>
            <a:r>
              <a:rPr lang="en-US" dirty="0" smtClean="0"/>
              <a:t>-</a:t>
            </a:r>
            <a:br>
              <a:rPr lang="en-US" dirty="0" smtClean="0"/>
            </a:br>
            <a:r>
              <a:rPr lang="en-US" dirty="0" err="1" smtClean="0"/>
              <a:t>tures</a:t>
            </a:r>
            <a:r>
              <a:rPr lang="en-US" dirty="0" smtClean="0"/>
              <a:t> in the first place, and the memory </a:t>
            </a:r>
            <a:br>
              <a:rPr lang="en-US" dirty="0" smtClean="0"/>
            </a:br>
            <a:r>
              <a:rPr lang="en-US" dirty="0" smtClean="0"/>
              <a:t>to store and the comp to run them.</a:t>
            </a:r>
          </a:p>
          <a:p>
            <a:endParaRPr lang="en-US" dirty="0" smtClean="0"/>
          </a:p>
          <a:p>
            <a:pPr>
              <a:buFont typeface="Symbol" pitchFamily="18" charset="2"/>
              <a:buChar char="Þ"/>
            </a:pPr>
            <a:r>
              <a:rPr lang="en-US" dirty="0" smtClean="0"/>
              <a:t> </a:t>
            </a:r>
          </a:p>
          <a:p>
            <a:endParaRPr lang="en-US" dirty="0"/>
          </a:p>
        </p:txBody>
      </p:sp>
      <p:grpSp>
        <p:nvGrpSpPr>
          <p:cNvPr id="21" name="Group 20"/>
          <p:cNvGrpSpPr/>
          <p:nvPr/>
        </p:nvGrpSpPr>
        <p:grpSpPr>
          <a:xfrm>
            <a:off x="4427984" y="1412776"/>
            <a:ext cx="4427984" cy="3456384"/>
            <a:chOff x="1672223" y="262564"/>
            <a:chExt cx="6140136" cy="5440980"/>
          </a:xfrm>
        </p:grpSpPr>
        <p:grpSp>
          <p:nvGrpSpPr>
            <p:cNvPr id="22" name="Group 15"/>
            <p:cNvGrpSpPr/>
            <p:nvPr/>
          </p:nvGrpSpPr>
          <p:grpSpPr>
            <a:xfrm>
              <a:off x="2823270" y="1904096"/>
              <a:ext cx="1800200" cy="1770486"/>
              <a:chOff x="2823270" y="1904096"/>
              <a:chExt cx="1800200" cy="1770486"/>
            </a:xfrm>
          </p:grpSpPr>
          <p:pic>
            <p:nvPicPr>
              <p:cNvPr id="36" name="Picture 3" descr="82_brain_b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23270" y="2046197"/>
                <a:ext cx="1800200" cy="1628385"/>
              </a:xfrm>
              <a:prstGeom prst="rect">
                <a:avLst/>
              </a:prstGeom>
            </p:spPr>
          </p:pic>
          <p:pic>
            <p:nvPicPr>
              <p:cNvPr id="37" name="Picture 4" descr="82_chip_bt.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0890967">
                <a:off x="2896634" y="1904096"/>
                <a:ext cx="1589128" cy="1584175"/>
              </a:xfrm>
              <a:prstGeom prst="rect">
                <a:avLst/>
              </a:prstGeom>
            </p:spPr>
          </p:pic>
        </p:grpSp>
        <p:sp>
          <p:nvSpPr>
            <p:cNvPr id="23" name="Rectangle 22"/>
            <p:cNvSpPr/>
            <p:nvPr/>
          </p:nvSpPr>
          <p:spPr>
            <a:xfrm>
              <a:off x="1672223" y="2869700"/>
              <a:ext cx="1396383" cy="726745"/>
            </a:xfrm>
            <a:prstGeom prst="rect">
              <a:avLst/>
            </a:prstGeom>
          </p:spPr>
          <p:txBody>
            <a:bodyPr wrap="none">
              <a:spAutoFit/>
            </a:bodyPr>
            <a:lstStyle/>
            <a:p>
              <a:r>
                <a:rPr lang="en-US" sz="2400" dirty="0" smtClean="0">
                  <a:solidFill>
                    <a:schemeClr val="accent5">
                      <a:lumMod val="90000"/>
                    </a:schemeClr>
                  </a:solidFill>
                </a:rPr>
                <a:t>{hard}</a:t>
              </a:r>
              <a:endParaRPr lang="en-US" sz="2400" dirty="0">
                <a:solidFill>
                  <a:schemeClr val="accent5">
                    <a:lumMod val="90000"/>
                  </a:schemeClr>
                </a:solidFill>
              </a:endParaRPr>
            </a:p>
          </p:txBody>
        </p:sp>
        <p:sp>
          <p:nvSpPr>
            <p:cNvPr id="24" name="Right Arrow 23"/>
            <p:cNvSpPr/>
            <p:nvPr/>
          </p:nvSpPr>
          <p:spPr>
            <a:xfrm>
              <a:off x="2131111" y="2663139"/>
              <a:ext cx="504056" cy="3600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5" name="Group 16"/>
            <p:cNvGrpSpPr/>
            <p:nvPr/>
          </p:nvGrpSpPr>
          <p:grpSpPr>
            <a:xfrm>
              <a:off x="5940152" y="262564"/>
              <a:ext cx="1800199" cy="1770487"/>
              <a:chOff x="5940152" y="262564"/>
              <a:chExt cx="1800199" cy="1770487"/>
            </a:xfrm>
          </p:grpSpPr>
          <p:pic>
            <p:nvPicPr>
              <p:cNvPr id="34" name="Picture 7" descr="82_brain_bt.png"/>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40152" y="404666"/>
                <a:ext cx="1800199" cy="1628385"/>
              </a:xfrm>
              <a:prstGeom prst="rect">
                <a:avLst/>
              </a:prstGeom>
            </p:spPr>
          </p:pic>
          <p:pic>
            <p:nvPicPr>
              <p:cNvPr id="35" name="Picture 34" descr="82_chip_bt.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0890967">
                <a:off x="6085524" y="262564"/>
                <a:ext cx="1589127" cy="1584176"/>
              </a:xfrm>
              <a:prstGeom prst="rect">
                <a:avLst/>
              </a:prstGeom>
            </p:spPr>
          </p:pic>
        </p:grpSp>
        <p:grpSp>
          <p:nvGrpSpPr>
            <p:cNvPr id="26" name="Group 17"/>
            <p:cNvGrpSpPr/>
            <p:nvPr/>
          </p:nvGrpSpPr>
          <p:grpSpPr>
            <a:xfrm>
              <a:off x="5940152" y="2062765"/>
              <a:ext cx="1800199" cy="1770486"/>
              <a:chOff x="5940152" y="2062765"/>
              <a:chExt cx="1800199" cy="1770486"/>
            </a:xfrm>
          </p:grpSpPr>
          <p:pic>
            <p:nvPicPr>
              <p:cNvPr id="32" name="Picture 8" descr="82_brain_bt.png"/>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940152" y="2204866"/>
                <a:ext cx="1800199" cy="1628385"/>
              </a:xfrm>
              <a:prstGeom prst="rect">
                <a:avLst/>
              </a:prstGeom>
            </p:spPr>
          </p:pic>
          <p:pic>
            <p:nvPicPr>
              <p:cNvPr id="33" name="Picture 32" descr="82_chip_bt.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0890967">
                <a:off x="6085523" y="2062765"/>
                <a:ext cx="1589127" cy="1584176"/>
              </a:xfrm>
              <a:prstGeom prst="rect">
                <a:avLst/>
              </a:prstGeom>
            </p:spPr>
          </p:pic>
        </p:grpSp>
        <p:grpSp>
          <p:nvGrpSpPr>
            <p:cNvPr id="27" name="Group 18"/>
            <p:cNvGrpSpPr/>
            <p:nvPr/>
          </p:nvGrpSpPr>
          <p:grpSpPr>
            <a:xfrm>
              <a:off x="6012160" y="3933056"/>
              <a:ext cx="1800199" cy="1770488"/>
              <a:chOff x="6084168" y="4006979"/>
              <a:chExt cx="1800199" cy="1770488"/>
            </a:xfrm>
          </p:grpSpPr>
          <p:pic>
            <p:nvPicPr>
              <p:cNvPr id="30" name="Picture 9" descr="82_brain_bt.png"/>
              <p:cNvPicPr>
                <a:picLocks noChangeAspect="1"/>
              </p:cNvPicPr>
              <p:nvPr/>
            </p:nvPicPr>
            <p:blipFill>
              <a:blip r:embed="rId3" cstate="email">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084168" y="4149082"/>
                <a:ext cx="1800199" cy="1628385"/>
              </a:xfrm>
              <a:prstGeom prst="rect">
                <a:avLst/>
              </a:prstGeom>
            </p:spPr>
          </p:pic>
          <p:pic>
            <p:nvPicPr>
              <p:cNvPr id="31" name="Picture 30" descr="82_chip_bt.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0890967">
                <a:off x="6229539" y="4006979"/>
                <a:ext cx="1589127" cy="1584176"/>
              </a:xfrm>
              <a:prstGeom prst="rect">
                <a:avLst/>
              </a:prstGeom>
            </p:spPr>
          </p:pic>
        </p:grpSp>
        <p:sp>
          <p:nvSpPr>
            <p:cNvPr id="28" name="Rectangle 27"/>
            <p:cNvSpPr/>
            <p:nvPr/>
          </p:nvSpPr>
          <p:spPr>
            <a:xfrm>
              <a:off x="4567904" y="1962870"/>
              <a:ext cx="1443062" cy="726745"/>
            </a:xfrm>
            <a:prstGeom prst="rect">
              <a:avLst/>
            </a:prstGeom>
          </p:spPr>
          <p:txBody>
            <a:bodyPr wrap="none">
              <a:spAutoFit/>
            </a:bodyPr>
            <a:lstStyle/>
            <a:p>
              <a:r>
                <a:rPr lang="en-US" sz="2400" dirty="0" smtClean="0">
                  <a:solidFill>
                    <a:schemeClr val="accent5">
                      <a:lumMod val="90000"/>
                    </a:schemeClr>
                  </a:solidFill>
                </a:rPr>
                <a:t>{easy}</a:t>
              </a:r>
              <a:endParaRPr lang="en-US" sz="2400" dirty="0">
                <a:solidFill>
                  <a:schemeClr val="accent5">
                    <a:lumMod val="90000"/>
                  </a:schemeClr>
                </a:solidFill>
              </a:endParaRPr>
            </a:p>
          </p:txBody>
        </p:sp>
        <p:sp>
          <p:nvSpPr>
            <p:cNvPr id="29" name="Right Arrow 28"/>
            <p:cNvSpPr/>
            <p:nvPr/>
          </p:nvSpPr>
          <p:spPr>
            <a:xfrm>
              <a:off x="5025303" y="2664573"/>
              <a:ext cx="504056" cy="3600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38" name="Text Box 5"/>
          <p:cNvSpPr txBox="1">
            <a:spLocks noChangeArrowheads="1"/>
          </p:cNvSpPr>
          <p:nvPr/>
        </p:nvSpPr>
        <p:spPr bwMode="auto">
          <a:xfrm>
            <a:off x="1115616" y="5445224"/>
            <a:ext cx="7560840" cy="1077196"/>
          </a:xfrm>
          <a:prstGeom prst="rect">
            <a:avLst/>
          </a:prstGeom>
          <a:solidFill>
            <a:srgbClr val="0000FF"/>
          </a:solidFill>
          <a:ln w="50800">
            <a:solidFill>
              <a:srgbClr val="00FF00"/>
            </a:solidFill>
            <a:miter lim="800000"/>
            <a:headEnd/>
            <a:tailEnd/>
          </a:ln>
          <a:effectLst/>
        </p:spPr>
        <p:txBody>
          <a:bodyPr wrap="square" lIns="91417" tIns="45709" rIns="91417" bIns="45709">
            <a:spAutoFit/>
          </a:bodyPr>
          <a:lstStyle/>
          <a:p>
            <a:pPr algn="ctr"/>
            <a:r>
              <a:rPr lang="en-US" sz="3200" dirty="0" smtClean="0">
                <a:solidFill>
                  <a:srgbClr val="FF9900"/>
                </a:solidFill>
                <a:effectLst>
                  <a:outerShdw blurRad="38100" dist="38100" dir="2700000" algn="tl">
                    <a:srgbClr val="000000">
                      <a:alpha val="43137"/>
                    </a:srgbClr>
                  </a:outerShdw>
                </a:effectLst>
              </a:rPr>
              <a:t>cheap manipulation and experimentation and copying of virtual life itself possible.</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1143000"/>
          </a:xfrm>
        </p:spPr>
        <p:txBody>
          <a:bodyPr/>
          <a:lstStyle/>
          <a:p>
            <a:r>
              <a:rPr lang="en-US" dirty="0" smtClean="0"/>
              <a:t>Copying &amp; Modifying Virtual Life</a:t>
            </a:r>
            <a:endParaRPr lang="en-US" dirty="0"/>
          </a:p>
        </p:txBody>
      </p:sp>
      <p:sp>
        <p:nvSpPr>
          <p:cNvPr id="3" name="Content Placeholder 2"/>
          <p:cNvSpPr>
            <a:spLocks noGrp="1"/>
          </p:cNvSpPr>
          <p:nvPr>
            <p:ph idx="1"/>
          </p:nvPr>
        </p:nvSpPr>
        <p:spPr>
          <a:xfrm>
            <a:off x="184150" y="1124744"/>
            <a:ext cx="8782050" cy="5617369"/>
          </a:xfrm>
        </p:spPr>
        <p:txBody>
          <a:bodyPr/>
          <a:lstStyle/>
          <a:p>
            <a:pPr>
              <a:buFont typeface="Symbol" pitchFamily="18" charset="2"/>
              <a:buChar char="Þ"/>
            </a:pPr>
            <a:r>
              <a:rPr lang="en-US" dirty="0" smtClean="0">
                <a:solidFill>
                  <a:srgbClr val="00FF00"/>
                </a:solidFill>
              </a:rPr>
              <a:t> “</a:t>
            </a:r>
            <a:r>
              <a:rPr lang="en-US" sz="2400" dirty="0" err="1" smtClean="0">
                <a:solidFill>
                  <a:srgbClr val="00FF00"/>
                </a:solidFill>
              </a:rPr>
              <a:t>virtuan</a:t>
            </a:r>
            <a:r>
              <a:rPr lang="en-US" sz="2400" dirty="0" smtClean="0">
                <a:solidFill>
                  <a:srgbClr val="00FF00"/>
                </a:solidFill>
              </a:rPr>
              <a:t>” explosion with life becoming much more diverse.</a:t>
            </a:r>
          </a:p>
          <a:p>
            <a:endParaRPr lang="en-US" sz="2400" dirty="0" smtClean="0"/>
          </a:p>
          <a:p>
            <a:r>
              <a:rPr lang="en-US" sz="2400" dirty="0" smtClean="0"/>
              <a:t>In addition, virtual lives could be simulated in different speeds, with speeders experiencing slower societal progress than laggards.</a:t>
            </a:r>
          </a:p>
          <a:p>
            <a:endParaRPr lang="en-US" sz="2400" dirty="0" smtClean="0"/>
          </a:p>
          <a:p>
            <a:r>
              <a:rPr lang="en-US" sz="2400" dirty="0" smtClean="0"/>
              <a:t>Designed intelligences will fill economic niches.</a:t>
            </a:r>
          </a:p>
          <a:p>
            <a:endParaRPr lang="en-US" sz="2400" dirty="0" smtClean="0"/>
          </a:p>
          <a:p>
            <a:r>
              <a:rPr lang="en-US" sz="2400" dirty="0" smtClean="0"/>
              <a:t>Our current society already relies on specialists with many years of training.</a:t>
            </a:r>
          </a:p>
          <a:p>
            <a:endParaRPr lang="en-US" sz="2400" dirty="0" smtClean="0"/>
          </a:p>
          <a:p>
            <a:r>
              <a:rPr lang="en-US" sz="2400" dirty="0" smtClean="0"/>
              <a:t>So it is natural to go the next step to ease this process by designing our descendents  (cf. designer babies).</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Value of Life</a:t>
            </a:r>
            <a:endParaRPr lang="en-US" dirty="0"/>
          </a:p>
        </p:txBody>
      </p:sp>
      <p:sp>
        <p:nvSpPr>
          <p:cNvPr id="3" name="Content Placeholder 2"/>
          <p:cNvSpPr>
            <a:spLocks noGrp="1"/>
          </p:cNvSpPr>
          <p:nvPr>
            <p:ph idx="1"/>
          </p:nvPr>
        </p:nvSpPr>
        <p:spPr/>
        <p:txBody>
          <a:bodyPr/>
          <a:lstStyle/>
          <a:p>
            <a:r>
              <a:rPr lang="en-US" sz="2400" dirty="0" smtClean="0"/>
              <a:t>Another consequence should be that life becomes less valuable.</a:t>
            </a:r>
          </a:p>
          <a:p>
            <a:r>
              <a:rPr lang="en-US" sz="2400" dirty="0" smtClean="0"/>
              <a:t>Our society values life, since life is a valuable commodity and expensive/laborious to replace/produce/raise.</a:t>
            </a:r>
          </a:p>
          <a:p>
            <a:endParaRPr lang="en-US" sz="2400" dirty="0" smtClean="0"/>
          </a:p>
          <a:p>
            <a:r>
              <a:rPr lang="en-US" sz="2400" dirty="0" smtClean="0"/>
              <a:t>We value our own life, since evolution</a:t>
            </a:r>
            <a:br>
              <a:rPr lang="en-US" sz="2400" dirty="0" smtClean="0"/>
            </a:br>
            <a:r>
              <a:rPr lang="en-US" sz="2400" dirty="0" smtClean="0"/>
              <a:t>selects only organisms that value their life.</a:t>
            </a:r>
          </a:p>
          <a:p>
            <a:endParaRPr lang="en-US" sz="2400" dirty="0" smtClean="0"/>
          </a:p>
          <a:p>
            <a:r>
              <a:rPr lang="en-US" sz="2400" dirty="0" smtClean="0"/>
              <a:t>Our human moral code mainly mimics this</a:t>
            </a:r>
            <a:br>
              <a:rPr lang="en-US" sz="2400" dirty="0" smtClean="0"/>
            </a:br>
            <a:r>
              <a:rPr lang="en-US" sz="2400" dirty="0" smtClean="0"/>
              <a:t>(with cultural differences and some excesses)</a:t>
            </a:r>
          </a:p>
          <a:p>
            <a:endParaRPr lang="en-US" sz="2400" dirty="0" smtClean="0"/>
          </a:p>
          <a:p>
            <a:r>
              <a:rPr lang="en-US" sz="2400" dirty="0" smtClean="0">
                <a:solidFill>
                  <a:srgbClr val="00FF00"/>
                </a:solidFill>
              </a:rPr>
              <a:t>If life becomes `cheap', motivation to value it will decline.</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115888"/>
            <a:ext cx="8782050" cy="1080864"/>
          </a:xfrm>
        </p:spPr>
        <p:txBody>
          <a:bodyPr/>
          <a:lstStyle/>
          <a:p>
            <a:r>
              <a:rPr lang="en-US" sz="3600" dirty="0" smtClean="0"/>
              <a:t>Abundance lowers Value</a:t>
            </a:r>
            <a:br>
              <a:rPr lang="en-US" sz="3600" dirty="0" smtClean="0"/>
            </a:br>
            <a:r>
              <a:rPr lang="en-US" sz="3600" dirty="0" smtClean="0"/>
              <a:t>- Analogies - </a:t>
            </a:r>
            <a:endParaRPr lang="en-US" sz="3600" dirty="0"/>
          </a:p>
        </p:txBody>
      </p:sp>
      <p:sp>
        <p:nvSpPr>
          <p:cNvPr id="3" name="Content Placeholder 2"/>
          <p:cNvSpPr>
            <a:spLocks noGrp="1"/>
          </p:cNvSpPr>
          <p:nvPr>
            <p:ph idx="1"/>
          </p:nvPr>
        </p:nvSpPr>
        <p:spPr>
          <a:xfrm>
            <a:off x="184150" y="1772815"/>
            <a:ext cx="8782050" cy="5085185"/>
          </a:xfrm>
        </p:spPr>
        <p:txBody>
          <a:bodyPr/>
          <a:lstStyle/>
          <a:p>
            <a:r>
              <a:rPr lang="en-US" dirty="0" smtClean="0">
                <a:solidFill>
                  <a:srgbClr val="FF9900"/>
                </a:solidFill>
              </a:rPr>
              <a:t>Cheap machines </a:t>
            </a:r>
            <a:r>
              <a:rPr lang="en-US" sz="2400" dirty="0" smtClean="0"/>
              <a:t>decreased value of physical labor.</a:t>
            </a:r>
            <a:br>
              <a:rPr lang="en-US" sz="2400" dirty="0" smtClean="0"/>
            </a:br>
            <a:endParaRPr lang="en-US" sz="2400" dirty="0" smtClean="0"/>
          </a:p>
          <a:p>
            <a:r>
              <a:rPr lang="en-US" sz="2400" dirty="0" smtClean="0"/>
              <a:t>Some</a:t>
            </a:r>
            <a:r>
              <a:rPr lang="en-US" dirty="0" smtClean="0">
                <a:solidFill>
                  <a:srgbClr val="FF9900"/>
                </a:solidFill>
              </a:rPr>
              <a:t> Expert knowledge </a:t>
            </a:r>
            <a:r>
              <a:rPr lang="en-US" sz="2400" dirty="0" smtClean="0"/>
              <a:t>was replaced by hand-written documents, then printed books, and finally electronic files.</a:t>
            </a:r>
            <a:br>
              <a:rPr lang="en-US" sz="2400" dirty="0" smtClean="0"/>
            </a:br>
            <a:r>
              <a:rPr lang="en-US" sz="2400" dirty="0" smtClean="0"/>
              <a:t>Each transition reduced the value of the same information.</a:t>
            </a:r>
            <a:br>
              <a:rPr lang="en-US" sz="2400" dirty="0" smtClean="0"/>
            </a:br>
            <a:endParaRPr lang="en-US" sz="2400" dirty="0" smtClean="0"/>
          </a:p>
          <a:p>
            <a:r>
              <a:rPr lang="en-US" dirty="0" smtClean="0">
                <a:solidFill>
                  <a:srgbClr val="FF9900"/>
                </a:solidFill>
              </a:rPr>
              <a:t>Digital computers </a:t>
            </a:r>
            <a:r>
              <a:rPr lang="en-US" sz="2400" dirty="0" smtClean="0"/>
              <a:t>made human computers obsolete.</a:t>
            </a:r>
            <a:br>
              <a:rPr lang="en-US" sz="2400" dirty="0" smtClean="0"/>
            </a:br>
            <a:endParaRPr lang="en-US" sz="2400" dirty="0" smtClean="0"/>
          </a:p>
          <a:p>
            <a:r>
              <a:rPr lang="en-US" sz="2400" dirty="0" smtClean="0"/>
              <a:t>In </a:t>
            </a:r>
            <a:r>
              <a:rPr lang="en-US" dirty="0" smtClean="0">
                <a:solidFill>
                  <a:srgbClr val="FF9900"/>
                </a:solidFill>
              </a:rPr>
              <a:t>Games</a:t>
            </a:r>
            <a:r>
              <a:rPr lang="en-US" sz="2400" dirty="0" smtClean="0"/>
              <a:t>, we value our own virtual life </a:t>
            </a:r>
            <a:br>
              <a:rPr lang="en-US" sz="2400" dirty="0" smtClean="0"/>
            </a:br>
            <a:r>
              <a:rPr lang="en-US" sz="2400" dirty="0" smtClean="0"/>
              <a:t>and that of our opponents less than real life, </a:t>
            </a:r>
            <a:br>
              <a:rPr lang="en-US" sz="2400" dirty="0" smtClean="0"/>
            </a:br>
            <a:r>
              <a:rPr lang="en-US" sz="2400" dirty="0" smtClean="0"/>
              <a:t>because games can be reset and one can be resurrected.</a:t>
            </a:r>
          </a:p>
          <a:p>
            <a:endParaRPr lang="en-US" sz="2400" dirty="0" smtClean="0"/>
          </a:p>
          <a:p>
            <a:endParaRPr lang="en-US" sz="2400" dirty="0"/>
          </a:p>
        </p:txBody>
      </p:sp>
      <p:pic>
        <p:nvPicPr>
          <p:cNvPr id="3078" name="Picture 6" descr="C:\Marcus\CD4-Private\Projects\Philosophy\Singularity\resources\50-Australian-Dollar-Note-409x174.jpg"/>
          <p:cNvPicPr>
            <a:picLocks noChangeAspect="1" noChangeArrowheads="1"/>
          </p:cNvPicPr>
          <p:nvPr/>
        </p:nvPicPr>
        <p:blipFill>
          <a:blip r:embed="rId3" cstate="print"/>
          <a:srcRect/>
          <a:stretch>
            <a:fillRect/>
          </a:stretch>
        </p:blipFill>
        <p:spPr bwMode="auto">
          <a:xfrm>
            <a:off x="395536" y="764703"/>
            <a:ext cx="2232248" cy="949661"/>
          </a:xfrm>
          <a:prstGeom prst="rect">
            <a:avLst/>
          </a:prstGeom>
          <a:noFill/>
        </p:spPr>
      </p:pic>
      <p:pic>
        <p:nvPicPr>
          <p:cNvPr id="3079" name="Picture 7" descr="C:\Marcus\CD4-Private\Projects\Philosophy\Singularity\resources\pile-of-dollar-notes3-cut.gif"/>
          <p:cNvPicPr>
            <a:picLocks noChangeAspect="1" noChangeArrowheads="1"/>
          </p:cNvPicPr>
          <p:nvPr/>
        </p:nvPicPr>
        <p:blipFill>
          <a:blip r:embed="rId4" cstate="print"/>
          <a:srcRect/>
          <a:stretch>
            <a:fillRect/>
          </a:stretch>
        </p:blipFill>
        <p:spPr bwMode="auto">
          <a:xfrm>
            <a:off x="6661800" y="475880"/>
            <a:ext cx="2391106" cy="144016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Cheap Life</a:t>
            </a:r>
            <a:endParaRPr lang="en-US" dirty="0"/>
          </a:p>
        </p:txBody>
      </p:sp>
      <p:sp>
        <p:nvSpPr>
          <p:cNvPr id="3" name="Content Placeholder 2"/>
          <p:cNvSpPr>
            <a:spLocks noGrp="1"/>
          </p:cNvSpPr>
          <p:nvPr>
            <p:ph idx="1"/>
          </p:nvPr>
        </p:nvSpPr>
        <p:spPr>
          <a:xfrm>
            <a:off x="184150" y="1196752"/>
            <a:ext cx="8782050" cy="5545361"/>
          </a:xfrm>
        </p:spPr>
        <p:txBody>
          <a:bodyPr/>
          <a:lstStyle/>
          <a:p>
            <a:pPr>
              <a:spcBef>
                <a:spcPts val="1500"/>
              </a:spcBef>
            </a:pPr>
            <a:r>
              <a:rPr lang="en-US" dirty="0" smtClean="0"/>
              <a:t>Governments will stop paying my salary when they can get the same research output from a digital version of me, essentially for free.</a:t>
            </a:r>
          </a:p>
          <a:p>
            <a:pPr>
              <a:spcBef>
                <a:spcPts val="1500"/>
              </a:spcBef>
            </a:pPr>
            <a:r>
              <a:rPr lang="en-US" dirty="0" smtClean="0"/>
              <a:t>And why not participate in a dangerous fun activity if in the worst case I have to activate a backup copy of myself from yesterday which just missed out this one (anyway not too well-going) day.</a:t>
            </a:r>
          </a:p>
          <a:p>
            <a:pPr>
              <a:spcBef>
                <a:spcPts val="1500"/>
              </a:spcBef>
            </a:pPr>
            <a:r>
              <a:rPr lang="en-US" dirty="0" smtClean="0"/>
              <a:t>The belief in immortality can alter behavior drastically</a:t>
            </a:r>
            <a:r>
              <a:rPr lang="en-US" sz="2400" dirty="0" smtClean="0"/>
              <a:t>.</a:t>
            </a:r>
            <a:endParaRPr lang="en-US" sz="2400"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115888"/>
            <a:ext cx="8782050" cy="864840"/>
          </a:xfrm>
        </p:spPr>
        <p:txBody>
          <a:bodyPr/>
          <a:lstStyle/>
          <a:p>
            <a:r>
              <a:rPr lang="en-US" dirty="0" smtClean="0"/>
              <a:t>The Value of Virtual Life</a:t>
            </a:r>
            <a:endParaRPr lang="en-US" dirty="0"/>
          </a:p>
        </p:txBody>
      </p:sp>
      <p:sp>
        <p:nvSpPr>
          <p:cNvPr id="3" name="Content Placeholder 2"/>
          <p:cNvSpPr>
            <a:spLocks noGrp="1"/>
          </p:cNvSpPr>
          <p:nvPr>
            <p:ph idx="1"/>
          </p:nvPr>
        </p:nvSpPr>
        <p:spPr>
          <a:xfrm>
            <a:off x="184150" y="980728"/>
            <a:ext cx="8782050" cy="5184577"/>
          </a:xfrm>
        </p:spPr>
        <p:txBody>
          <a:bodyPr/>
          <a:lstStyle/>
          <a:p>
            <a:r>
              <a:rPr lang="en-US" sz="2000" dirty="0" smtClean="0"/>
              <a:t>Countless implications: ethical, political, economical, medical, cultural, humanitarian, religious, in art, warfare, etc.</a:t>
            </a:r>
          </a:p>
          <a:p>
            <a:r>
              <a:rPr lang="en-US" sz="2000" dirty="0" smtClean="0"/>
              <a:t>Much of our society is driven by the fact that we highly value (human/individual) life.</a:t>
            </a:r>
          </a:p>
          <a:p>
            <a:r>
              <a:rPr lang="en-US" sz="2000" dirty="0" smtClean="0"/>
              <a:t>If virtual life is/becomes cheap, these drives will ultimately vanish and be replaced by other goals.</a:t>
            </a:r>
          </a:p>
          <a:p>
            <a:r>
              <a:rPr lang="en-US" sz="2000" dirty="0" smtClean="0"/>
              <a:t>If AIs can be easily created, the value of an intelligent individual will be much lower than the value of a human life today.</a:t>
            </a:r>
          </a:p>
          <a:p>
            <a:r>
              <a:rPr lang="en-US" sz="2000" dirty="0" smtClean="0"/>
              <a:t>So it may be ethically acceptable to freeze, duplicate, slow-down, modify (brain experiments), or even kill (oneself or other) AIs at will, if they are abundant and/or backups are available, just what we are used to doing with software.</a:t>
            </a:r>
          </a:p>
          <a:p>
            <a:r>
              <a:rPr lang="en-US" sz="2000" dirty="0" smtClean="0"/>
              <a:t>So laws preventing experimentation with intelligences for moral reasons may not emerge. </a:t>
            </a:r>
          </a:p>
          <a:p>
            <a:endParaRPr lang="en-US" sz="2000" dirty="0"/>
          </a:p>
        </p:txBody>
      </p:sp>
      <p:sp>
        <p:nvSpPr>
          <p:cNvPr id="4" name="Text Box 5"/>
          <p:cNvSpPr txBox="1">
            <a:spLocks noChangeArrowheads="1"/>
          </p:cNvSpPr>
          <p:nvPr/>
        </p:nvSpPr>
        <p:spPr bwMode="auto">
          <a:xfrm>
            <a:off x="0" y="5780804"/>
            <a:ext cx="9144000" cy="1077196"/>
          </a:xfrm>
          <a:prstGeom prst="rect">
            <a:avLst/>
          </a:prstGeom>
          <a:solidFill>
            <a:srgbClr val="0000FF"/>
          </a:solidFill>
          <a:ln w="50800">
            <a:solidFill>
              <a:srgbClr val="00FF00"/>
            </a:solidFill>
            <a:miter lim="800000"/>
            <a:headEnd/>
            <a:tailEnd/>
          </a:ln>
          <a:effectLst/>
        </p:spPr>
        <p:txBody>
          <a:bodyPr wrap="square" lIns="91417" tIns="45709" rIns="91417" bIns="45709">
            <a:spAutoFit/>
          </a:bodyPr>
          <a:lstStyle/>
          <a:p>
            <a:pPr algn="ctr"/>
            <a:r>
              <a:rPr lang="en-US" sz="3200" dirty="0" smtClean="0">
                <a:solidFill>
                  <a:srgbClr val="FF9900"/>
                </a:solidFill>
              </a:rPr>
              <a:t>  </a:t>
            </a:r>
            <a:r>
              <a:rPr lang="en-US" sz="3200" dirty="0" smtClean="0">
                <a:solidFill>
                  <a:srgbClr val="FF9900"/>
                </a:solidFill>
                <a:effectLst>
                  <a:outerShdw blurRad="38100" dist="38100" dir="2700000" algn="tl">
                    <a:srgbClr val="000000">
                      <a:alpha val="43137"/>
                    </a:srgbClr>
                  </a:outerShdw>
                </a:effectLst>
              </a:rPr>
              <a:t>With so little value assigned to an individual </a:t>
            </a:r>
            <a:r>
              <a:rPr lang="en-US" sz="3200" b="1" dirty="0" smtClean="0">
                <a:solidFill>
                  <a:srgbClr val="FF9900"/>
                </a:solidFill>
                <a:effectLst>
                  <a:outerShdw blurRad="38100" dist="38100" dir="2700000" algn="tl">
                    <a:srgbClr val="000000">
                      <a:alpha val="43137"/>
                    </a:srgbClr>
                  </a:outerShdw>
                </a:effectLst>
              </a:rPr>
              <a:t>life</a:t>
            </a:r>
            <a:r>
              <a:rPr lang="en-US" sz="3200" dirty="0" smtClean="0">
                <a:solidFill>
                  <a:srgbClr val="FF9900"/>
                </a:solidFill>
                <a:effectLst>
                  <a:outerShdw blurRad="38100" dist="38100" dir="2700000" algn="tl">
                    <a:srgbClr val="000000">
                      <a:alpha val="43137"/>
                    </a:srgbClr>
                  </a:outerShdw>
                </a:effectLst>
              </a:rPr>
              <a:t>, </a:t>
            </a:r>
            <a:br>
              <a:rPr lang="en-US" sz="3200" dirty="0" smtClean="0">
                <a:solidFill>
                  <a:srgbClr val="FF9900"/>
                </a:solidFill>
                <a:effectLst>
                  <a:outerShdw blurRad="38100" dist="38100" dir="2700000" algn="tl">
                    <a:srgbClr val="000000">
                      <a:alpha val="43137"/>
                    </a:srgbClr>
                  </a:outerShdw>
                </a:effectLst>
              </a:rPr>
            </a:br>
            <a:r>
              <a:rPr lang="en-US" sz="3200" dirty="0" smtClean="0">
                <a:solidFill>
                  <a:srgbClr val="FF9900"/>
                </a:solidFill>
                <a:effectLst>
                  <a:outerShdw blurRad="38100" dist="38100" dir="2700000" algn="tl">
                    <a:srgbClr val="000000">
                      <a:alpha val="43137"/>
                    </a:srgbClr>
                  </a:outerShdw>
                </a:effectLst>
              </a:rPr>
              <a:t>  maybe it </a:t>
            </a:r>
            <a:r>
              <a:rPr lang="en-US" sz="3200" b="1" dirty="0" smtClean="0">
                <a:solidFill>
                  <a:srgbClr val="FF9900"/>
                </a:solidFill>
                <a:effectLst>
                  <a:outerShdw blurRad="38100" dist="38100" dir="2700000" algn="tl">
                    <a:srgbClr val="000000">
                      <a:alpha val="43137"/>
                    </a:srgbClr>
                  </a:outerShdw>
                </a:effectLst>
              </a:rPr>
              <a:t>becomes a disposable</a:t>
            </a:r>
            <a:r>
              <a:rPr lang="en-US" sz="3200" dirty="0" smtClean="0">
                <a:solidFill>
                  <a:srgbClr val="FF9900"/>
                </a:solidFill>
                <a:effectLst>
                  <a:outerShdw blurRad="38100" dist="38100" dir="2700000" algn="tl">
                    <a:srgbClr val="000000">
                      <a:alpha val="43137"/>
                    </a:srgbClr>
                  </a:outerShdw>
                </a:effectLst>
              </a:rPr>
              <a:t>.</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115888"/>
            <a:ext cx="9144000" cy="1143000"/>
          </a:xfrm>
        </p:spPr>
        <p:txBody>
          <a:bodyPr/>
          <a:lstStyle/>
          <a:p>
            <a:r>
              <a:rPr lang="en-AU" sz="4000" dirty="0" smtClean="0"/>
              <a:t>Related Developments</a:t>
            </a:r>
            <a:endParaRPr lang="en-AU" sz="2800" dirty="0">
              <a:solidFill>
                <a:schemeClr val="bg1"/>
              </a:solidFill>
            </a:endParaRPr>
          </a:p>
        </p:txBody>
      </p:sp>
      <p:sp>
        <p:nvSpPr>
          <p:cNvPr id="116739" name="Rectangle 3"/>
          <p:cNvSpPr>
            <a:spLocks noGrp="1" noChangeArrowheads="1"/>
          </p:cNvSpPr>
          <p:nvPr>
            <p:ph type="body" idx="1"/>
          </p:nvPr>
        </p:nvSpPr>
        <p:spPr>
          <a:xfrm>
            <a:off x="184150" y="1268760"/>
            <a:ext cx="8782050" cy="5473353"/>
          </a:xfrm>
        </p:spPr>
        <p:txBody>
          <a:bodyPr/>
          <a:lstStyle/>
          <a:p>
            <a:pPr>
              <a:spcBef>
                <a:spcPts val="2000"/>
              </a:spcBef>
            </a:pPr>
            <a:r>
              <a:rPr lang="en-US" dirty="0" smtClean="0">
                <a:solidFill>
                  <a:srgbClr val="FF9900"/>
                </a:solidFill>
              </a:rPr>
              <a:t>Artificial General Intelligence </a:t>
            </a:r>
            <a:br>
              <a:rPr lang="en-US" dirty="0" smtClean="0">
                <a:solidFill>
                  <a:srgbClr val="FF9900"/>
                </a:solidFill>
              </a:rPr>
            </a:br>
            <a:r>
              <a:rPr lang="en-US" sz="2400" dirty="0" smtClean="0"/>
              <a:t>AGI conference series 2008+</a:t>
            </a:r>
          </a:p>
          <a:p>
            <a:pPr>
              <a:spcBef>
                <a:spcPts val="2000"/>
              </a:spcBef>
            </a:pPr>
            <a:r>
              <a:rPr lang="en-US" dirty="0" smtClean="0">
                <a:solidFill>
                  <a:srgbClr val="FF9900"/>
                </a:solidFill>
              </a:rPr>
              <a:t>Whole-brain emulation </a:t>
            </a:r>
            <a:r>
              <a:rPr lang="en-US" sz="2400" dirty="0"/>
              <a:t>10</a:t>
            </a:r>
            <a:r>
              <a:rPr lang="en-US" sz="2400" baseline="30000" dirty="0"/>
              <a:t>9</a:t>
            </a:r>
            <a:r>
              <a:rPr lang="en-US" sz="2400" dirty="0"/>
              <a:t>€ and 3×10</a:t>
            </a:r>
            <a:r>
              <a:rPr lang="en-US" sz="2400" baseline="30000" dirty="0"/>
              <a:t>9</a:t>
            </a:r>
            <a:r>
              <a:rPr lang="en-US" sz="2400" dirty="0"/>
              <a:t>$ projects</a:t>
            </a:r>
            <a:endParaRPr lang="en-US" sz="2400" dirty="0" smtClean="0"/>
          </a:p>
          <a:p>
            <a:pPr>
              <a:spcBef>
                <a:spcPts val="2000"/>
              </a:spcBef>
            </a:pPr>
            <a:r>
              <a:rPr lang="en-US" dirty="0" smtClean="0">
                <a:solidFill>
                  <a:srgbClr val="FF9900"/>
                </a:solidFill>
              </a:rPr>
              <a:t>Universal AI </a:t>
            </a:r>
            <a:r>
              <a:rPr lang="en-US" sz="2400" dirty="0" smtClean="0"/>
              <a:t>theory of most intelligent agent</a:t>
            </a:r>
          </a:p>
          <a:p>
            <a:pPr>
              <a:spcBef>
                <a:spcPts val="2000"/>
              </a:spcBef>
            </a:pPr>
            <a:r>
              <a:rPr lang="en-US" dirty="0" err="1" smtClean="0">
                <a:solidFill>
                  <a:srgbClr val="FF9900"/>
                </a:solidFill>
              </a:rPr>
              <a:t>Immortalism</a:t>
            </a:r>
            <a:r>
              <a:rPr lang="en-US" dirty="0" smtClean="0">
                <a:solidFill>
                  <a:srgbClr val="FF9900"/>
                </a:solidFill>
              </a:rPr>
              <a:t> </a:t>
            </a:r>
            <a:r>
              <a:rPr lang="en-US" sz="2400" dirty="0" smtClean="0"/>
              <a:t>extend human life-span ideally indefinitely</a:t>
            </a:r>
          </a:p>
          <a:p>
            <a:pPr>
              <a:spcBef>
                <a:spcPts val="2000"/>
              </a:spcBef>
            </a:pPr>
            <a:r>
              <a:rPr lang="en-US" dirty="0" err="1" smtClean="0">
                <a:solidFill>
                  <a:srgbClr val="FF9900"/>
                </a:solidFill>
              </a:rPr>
              <a:t>Transhumanism</a:t>
            </a:r>
            <a:r>
              <a:rPr lang="en-US" dirty="0" smtClean="0">
                <a:solidFill>
                  <a:srgbClr val="FF9900"/>
                </a:solidFill>
              </a:rPr>
              <a:t> </a:t>
            </a:r>
            <a:r>
              <a:rPr lang="en-US" sz="2400" dirty="0" smtClean="0"/>
              <a:t>enhancing humans, H+</a:t>
            </a:r>
          </a:p>
          <a:p>
            <a:pPr>
              <a:spcBef>
                <a:spcPts val="2000"/>
              </a:spcBef>
            </a:pPr>
            <a:r>
              <a:rPr lang="en-US" dirty="0" smtClean="0">
                <a:solidFill>
                  <a:srgbClr val="FF9900"/>
                </a:solidFill>
              </a:rPr>
              <a:t>Omega Point </a:t>
            </a:r>
            <a:r>
              <a:rPr lang="en-US" sz="2400" dirty="0" smtClean="0"/>
              <a:t>Universe evolves towards maximum level of complexity and consciousness</a:t>
            </a:r>
          </a:p>
          <a:p>
            <a:endParaRPr lang="en-US" dirty="0" smtClean="0">
              <a:solidFill>
                <a:srgbClr val="FF9900"/>
              </a:solidFill>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971600" y="836712"/>
            <a:ext cx="7128792" cy="4608512"/>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spcFirstLastPara="1" vert="horz" wrap="square" lIns="91417" tIns="45709" rIns="91417" bIns="45709" numCol="1" anchor="ctr" anchorCtr="0" compatLnSpc="1">
            <a:prstTxWarp prst="textArchDown">
              <a:avLst/>
            </a:prstTxWarp>
            <a:sp3d>
              <a:bevelT w="38100" h="38100"/>
              <a:bevelB w="0" h="635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8000" b="1" i="0" u="none" strike="noStrike" kern="0" cap="none" spc="0" normalizeH="0" baseline="0" noProof="0" dirty="0" smtClean="0">
                <a:ln>
                  <a:noFill/>
                </a:ln>
                <a:solidFill>
                  <a:srgbClr val="FFFF00"/>
                </a:solidFill>
                <a:effectLst/>
                <a:uLnTx/>
                <a:uFillTx/>
                <a:latin typeface="+Section"/>
                <a:ea typeface="+mj-ea"/>
                <a:cs typeface="+mj-cs"/>
              </a:rPr>
              <a:t>Remarks</a:t>
            </a:r>
          </a:p>
        </p:txBody>
      </p:sp>
      <p:sp>
        <p:nvSpPr>
          <p:cNvPr id="150530" name="Rectangle 2"/>
          <p:cNvSpPr>
            <a:spLocks noGrp="1" noChangeArrowheads="1"/>
          </p:cNvSpPr>
          <p:nvPr>
            <p:ph type="title"/>
          </p:nvPr>
        </p:nvSpPr>
        <p:spPr>
          <a:xfrm>
            <a:off x="1691680" y="1412776"/>
            <a:ext cx="5832648" cy="3096344"/>
          </a:xfrm>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a:prstTxWarp prst="textArchUp">
              <a:avLst/>
            </a:prstTxWarp>
            <a:sp3d>
              <a:bevelT w="38100" h="38100"/>
              <a:bevelB w="0" h="6350"/>
            </a:sp3d>
          </a:bodyPr>
          <a:lstStyle/>
          <a:p>
            <a:r>
              <a:rPr lang="en-US" sz="8000" dirty="0" smtClean="0">
                <a:effectLst/>
                <a:latin typeface="+Section"/>
              </a:rPr>
              <a:t>Personal</a:t>
            </a:r>
            <a:endParaRPr lang="en-AU" sz="8000" dirty="0">
              <a:effectLst/>
              <a:latin typeface="+Section"/>
            </a:endParaRPr>
          </a:p>
        </p:txBody>
      </p:sp>
      <p:pic>
        <p:nvPicPr>
          <p:cNvPr id="5" name="Picture 2" descr="C:\Marcus\CD4-Private\Projects\Philosophy\Singularity\resources\Hutter99-cut.png"/>
          <p:cNvPicPr>
            <a:picLocks noChangeAspect="1" noChangeArrowheads="1"/>
          </p:cNvPicPr>
          <p:nvPr/>
        </p:nvPicPr>
        <p:blipFill>
          <a:blip r:embed="rId4" cstate="print"/>
          <a:srcRect/>
          <a:stretch>
            <a:fillRect/>
          </a:stretch>
        </p:blipFill>
        <p:spPr bwMode="auto">
          <a:xfrm>
            <a:off x="4346721" y="3329807"/>
            <a:ext cx="499559" cy="72008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Consciousness</a:t>
            </a:r>
            <a:r>
              <a:rPr lang="en-US" sz="2400" dirty="0" smtClean="0"/>
              <a:t> </a:t>
            </a:r>
            <a:br>
              <a:rPr lang="en-US" sz="2400" dirty="0" smtClean="0"/>
            </a:br>
            <a:r>
              <a:rPr lang="en-US" sz="2400" dirty="0" smtClean="0"/>
              <a:t>(my beliefs)</a:t>
            </a:r>
            <a:endParaRPr lang="en-US" sz="2400" dirty="0"/>
          </a:p>
        </p:txBody>
      </p:sp>
      <p:sp>
        <p:nvSpPr>
          <p:cNvPr id="3" name="Content Placeholder 2"/>
          <p:cNvSpPr>
            <a:spLocks noGrp="1"/>
          </p:cNvSpPr>
          <p:nvPr>
            <p:ph idx="1"/>
          </p:nvPr>
        </p:nvSpPr>
        <p:spPr/>
        <p:txBody>
          <a:bodyPr/>
          <a:lstStyle/>
          <a:p>
            <a:r>
              <a:rPr lang="en-US" sz="2400" dirty="0" smtClean="0"/>
              <a:t>Functionalist theory of identity is correct.</a:t>
            </a:r>
          </a:p>
          <a:p>
            <a:endParaRPr lang="en-US" sz="2400" dirty="0" smtClean="0"/>
          </a:p>
          <a:p>
            <a:r>
              <a:rPr lang="en-US" sz="2400" dirty="0" smtClean="0"/>
              <a:t>(Slow and fast) uploading of a human </a:t>
            </a:r>
            <a:br>
              <a:rPr lang="en-US" sz="2400" dirty="0" smtClean="0"/>
            </a:br>
            <a:r>
              <a:rPr lang="en-US" sz="2400" dirty="0" smtClean="0"/>
              <a:t>mind preserves identity &amp; consciousness.</a:t>
            </a:r>
          </a:p>
          <a:p>
            <a:endParaRPr lang="en-US" sz="2400" dirty="0" smtClean="0"/>
          </a:p>
          <a:p>
            <a:r>
              <a:rPr lang="en-US" sz="2400" dirty="0" smtClean="0"/>
              <a:t>Any sufficiently high intelligence, </a:t>
            </a:r>
            <a:br>
              <a:rPr lang="en-US" sz="2400" dirty="0" smtClean="0"/>
            </a:br>
            <a:r>
              <a:rPr lang="en-US" sz="2400" dirty="0" smtClean="0"/>
              <a:t>whether real/biological/physical or </a:t>
            </a:r>
            <a:br>
              <a:rPr lang="en-US" sz="2400" dirty="0" smtClean="0"/>
            </a:br>
            <a:r>
              <a:rPr lang="en-US" sz="2400" dirty="0" smtClean="0"/>
              <a:t>virtual/silicon/software is conscious.</a:t>
            </a:r>
          </a:p>
          <a:p>
            <a:endParaRPr lang="en-US" sz="2400" dirty="0" smtClean="0"/>
          </a:p>
          <a:p>
            <a:r>
              <a:rPr lang="en-US" sz="2400" dirty="0" smtClean="0"/>
              <a:t>Consciousness survives changes of substrate: </a:t>
            </a:r>
            <a:br>
              <a:rPr lang="en-US" sz="2400" dirty="0" smtClean="0"/>
            </a:br>
            <a:r>
              <a:rPr lang="en-US" sz="2400" dirty="0" smtClean="0"/>
              <a:t>teleportation, duplication, virtualization/scanning, etc.</a:t>
            </a:r>
          </a:p>
          <a:p>
            <a:endParaRPr lang="en-US" sz="2400" dirty="0" smtClean="0"/>
          </a:p>
          <a:p>
            <a:pPr algn="ctr">
              <a:buNone/>
            </a:pPr>
            <a:r>
              <a:rPr lang="en-US" sz="2400" dirty="0" smtClean="0"/>
              <a:t>(all along the lines of Chalmers 2010)</a:t>
            </a:r>
          </a:p>
          <a:p>
            <a:endParaRPr lang="en-US" sz="2400" dirty="0"/>
          </a:p>
        </p:txBody>
      </p:sp>
      <p:pic>
        <p:nvPicPr>
          <p:cNvPr id="2051" name="Picture 3" descr="C:\Marcus\CD4-Private\Projects\Philosophy\Singularity\resources\jcs-logo-transp.gif"/>
          <p:cNvPicPr>
            <a:picLocks noChangeAspect="1" noChangeArrowheads="1"/>
          </p:cNvPicPr>
          <p:nvPr/>
        </p:nvPicPr>
        <p:blipFill>
          <a:blip r:embed="rId3" cstate="print"/>
          <a:srcRect/>
          <a:stretch>
            <a:fillRect/>
          </a:stretch>
        </p:blipFill>
        <p:spPr bwMode="auto">
          <a:xfrm>
            <a:off x="5940152" y="1340768"/>
            <a:ext cx="3060960" cy="403244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Desirable Futures</a:t>
            </a:r>
            <a:endParaRPr lang="en-US" dirty="0"/>
          </a:p>
        </p:txBody>
      </p:sp>
      <p:sp>
        <p:nvSpPr>
          <p:cNvPr id="3" name="Content Placeholder 2"/>
          <p:cNvSpPr>
            <a:spLocks noGrp="1"/>
          </p:cNvSpPr>
          <p:nvPr>
            <p:ph idx="1"/>
          </p:nvPr>
        </p:nvSpPr>
        <p:spPr/>
        <p:txBody>
          <a:bodyPr/>
          <a:lstStyle/>
          <a:p>
            <a:r>
              <a:rPr lang="en-US" sz="2400" dirty="0" smtClean="0"/>
              <a:t>I have only considered (arguably) plausible scenarios, </a:t>
            </a:r>
            <a:br>
              <a:rPr lang="en-US" sz="2400" dirty="0" smtClean="0"/>
            </a:br>
            <a:r>
              <a:rPr lang="en-US" sz="2400" dirty="0" smtClean="0"/>
              <a:t>but not whether these or other futures are desirable.</a:t>
            </a:r>
          </a:p>
          <a:p>
            <a:endParaRPr lang="en-US" sz="2400" dirty="0" smtClean="0"/>
          </a:p>
          <a:p>
            <a:r>
              <a:rPr lang="en-US" sz="2400" dirty="0" smtClean="0">
                <a:solidFill>
                  <a:srgbClr val="FF9900"/>
                </a:solidFill>
              </a:rPr>
              <a:t>Problem 1:</a:t>
            </a:r>
            <a:r>
              <a:rPr lang="en-US" sz="2400" dirty="0" smtClean="0"/>
              <a:t> how much influence/choice/freedom </a:t>
            </a:r>
            <a:br>
              <a:rPr lang="en-US" sz="2400" dirty="0" smtClean="0"/>
            </a:br>
            <a:r>
              <a:rPr lang="en-US" sz="2400" dirty="0" smtClean="0"/>
              <a:t>do we actually have in shaping our future. </a:t>
            </a:r>
            <a:br>
              <a:rPr lang="en-US" sz="2400" dirty="0" smtClean="0"/>
            </a:br>
            <a:r>
              <a:rPr lang="en-US" sz="2400" dirty="0" smtClean="0"/>
              <a:t>Can evolutionary forces be beaten?</a:t>
            </a:r>
          </a:p>
          <a:p>
            <a:endParaRPr lang="en-US" sz="2400" dirty="0" smtClean="0"/>
          </a:p>
          <a:p>
            <a:r>
              <a:rPr lang="en-US" sz="2400" dirty="0" smtClean="0">
                <a:solidFill>
                  <a:srgbClr val="FF9900"/>
                </a:solidFill>
              </a:rPr>
              <a:t>Problem 2:</a:t>
            </a:r>
            <a:r>
              <a:rPr lang="en-US" sz="2400" dirty="0" smtClean="0"/>
              <a:t> What is desirable is necessarily subjective.</a:t>
            </a:r>
          </a:p>
          <a:p>
            <a:endParaRPr lang="en-US" dirty="0"/>
          </a:p>
        </p:txBody>
      </p:sp>
      <p:pic>
        <p:nvPicPr>
          <p:cNvPr id="1030" name="Picture 6" descr="C:\Marcus\CD4-Private\Projects\Philosophy\Singularity\resources\the-borg-256x256.jpg"/>
          <p:cNvPicPr>
            <a:picLocks noChangeAspect="1" noChangeArrowheads="1"/>
          </p:cNvPicPr>
          <p:nvPr/>
        </p:nvPicPr>
        <p:blipFill>
          <a:blip r:embed="rId3" cstate="print"/>
          <a:srcRect/>
          <a:stretch>
            <a:fillRect/>
          </a:stretch>
        </p:blipFill>
        <p:spPr bwMode="auto">
          <a:xfrm>
            <a:off x="7164288" y="4869160"/>
            <a:ext cx="1296144" cy="1296144"/>
          </a:xfrm>
          <a:prstGeom prst="rect">
            <a:avLst/>
          </a:prstGeom>
          <a:noFill/>
          <a:ln w="63500" cap="rnd" cmpd="thickThin">
            <a:solidFill>
              <a:srgbClr val="996633"/>
            </a:solidFill>
          </a:ln>
        </p:spPr>
      </p:pic>
      <p:pic>
        <p:nvPicPr>
          <p:cNvPr id="1031" name="Picture 7" descr="C:\Marcus\CD4-Private\Projects\Philosophy\Singularity\resources\Palm-Island-Windows-Azul-Crop-320x240.jpg"/>
          <p:cNvPicPr>
            <a:picLocks noChangeAspect="1" noChangeArrowheads="1"/>
          </p:cNvPicPr>
          <p:nvPr/>
        </p:nvPicPr>
        <p:blipFill>
          <a:blip r:embed="rId4" cstate="print"/>
          <a:srcRect/>
          <a:stretch>
            <a:fillRect/>
          </a:stretch>
        </p:blipFill>
        <p:spPr bwMode="auto">
          <a:xfrm>
            <a:off x="5076056" y="4869160"/>
            <a:ext cx="1728192" cy="1296144"/>
          </a:xfrm>
          <a:prstGeom prst="rect">
            <a:avLst/>
          </a:prstGeom>
          <a:noFill/>
          <a:ln w="63500" cmpd="thickThin">
            <a:solidFill>
              <a:srgbClr val="996633"/>
            </a:solidFill>
          </a:ln>
        </p:spPr>
      </p:pic>
      <p:pic>
        <p:nvPicPr>
          <p:cNvPr id="1032" name="Picture 8" descr="C:\Marcus\CD4-Private\Projects\Philosophy\Singularity\resources\new-york-474x324.jpg"/>
          <p:cNvPicPr>
            <a:picLocks noChangeAspect="1" noChangeArrowheads="1"/>
          </p:cNvPicPr>
          <p:nvPr/>
        </p:nvPicPr>
        <p:blipFill>
          <a:blip r:embed="rId5" cstate="print"/>
          <a:srcRect/>
          <a:stretch>
            <a:fillRect/>
          </a:stretch>
        </p:blipFill>
        <p:spPr bwMode="auto">
          <a:xfrm>
            <a:off x="2915816" y="4869160"/>
            <a:ext cx="1857772" cy="1269869"/>
          </a:xfrm>
          <a:prstGeom prst="rect">
            <a:avLst/>
          </a:prstGeom>
          <a:noFill/>
          <a:ln w="63500" cap="rnd" cmpd="thickThin">
            <a:solidFill>
              <a:srgbClr val="996633"/>
            </a:solidFill>
          </a:ln>
        </p:spPr>
      </p:pic>
      <p:pic>
        <p:nvPicPr>
          <p:cNvPr id="1033" name="Picture 9" descr="C:\Marcus\CD4-Private\Projects\Philosophy\Singularity\resources\adam-and-eve-in-paradise.jpg"/>
          <p:cNvPicPr>
            <a:picLocks noChangeAspect="1" noChangeArrowheads="1"/>
          </p:cNvPicPr>
          <p:nvPr/>
        </p:nvPicPr>
        <p:blipFill>
          <a:blip r:embed="rId6" cstate="print"/>
          <a:srcRect/>
          <a:stretch>
            <a:fillRect/>
          </a:stretch>
        </p:blipFill>
        <p:spPr bwMode="auto">
          <a:xfrm>
            <a:off x="611560" y="4869160"/>
            <a:ext cx="2016224" cy="1264262"/>
          </a:xfrm>
          <a:prstGeom prst="rect">
            <a:avLst/>
          </a:prstGeom>
          <a:noFill/>
          <a:ln w="63500" cmpd="thickThin">
            <a:solidFill>
              <a:srgbClr val="996633"/>
            </a:solidFill>
          </a:ln>
        </p:spPr>
      </p:pic>
      <p:pic>
        <p:nvPicPr>
          <p:cNvPr id="1036" name="Picture 12" descr="C:\Marcus\CD4-Private\Projects\Philosophy\Singularity\resources\terminator1-face-cut.png"/>
          <p:cNvPicPr>
            <a:picLocks noChangeAspect="1" noChangeArrowheads="1"/>
          </p:cNvPicPr>
          <p:nvPr/>
        </p:nvPicPr>
        <p:blipFill>
          <a:blip r:embed="rId7" cstate="print"/>
          <a:srcRect/>
          <a:stretch>
            <a:fillRect/>
          </a:stretch>
        </p:blipFill>
        <p:spPr bwMode="auto">
          <a:xfrm>
            <a:off x="7308304" y="2348880"/>
            <a:ext cx="1224111" cy="194463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there Universal Values</a:t>
            </a:r>
            <a:endParaRPr lang="en-US" dirty="0"/>
          </a:p>
        </p:txBody>
      </p:sp>
      <p:sp>
        <p:nvSpPr>
          <p:cNvPr id="3" name="Content Placeholder 2"/>
          <p:cNvSpPr>
            <a:spLocks noGrp="1"/>
          </p:cNvSpPr>
          <p:nvPr>
            <p:ph idx="1"/>
          </p:nvPr>
        </p:nvSpPr>
        <p:spPr>
          <a:xfrm>
            <a:off x="184150" y="1268760"/>
            <a:ext cx="8782050" cy="5473353"/>
          </a:xfrm>
        </p:spPr>
        <p:txBody>
          <a:bodyPr/>
          <a:lstStyle/>
          <a:p>
            <a:pPr>
              <a:spcBef>
                <a:spcPts val="2000"/>
              </a:spcBef>
              <a:buNone/>
            </a:pPr>
            <a:r>
              <a:rPr lang="en-US" dirty="0" smtClean="0"/>
              <a:t>	Are there any universal values or qualities </a:t>
            </a:r>
            <a:br>
              <a:rPr lang="en-US" dirty="0" smtClean="0"/>
            </a:br>
            <a:r>
              <a:rPr lang="en-US" dirty="0" smtClean="0"/>
              <a:t>we want to see or that should survive?</a:t>
            </a:r>
          </a:p>
          <a:p>
            <a:pPr lvl="1">
              <a:spcBef>
                <a:spcPts val="2000"/>
              </a:spcBef>
              <a:buNone/>
            </a:pPr>
            <a:r>
              <a:rPr lang="en-US" sz="2400" dirty="0" smtClean="0"/>
              <a:t>	What do we mean by </a:t>
            </a:r>
            <a:r>
              <a:rPr lang="en-US" sz="2400" i="1" dirty="0" smtClean="0"/>
              <a:t>we</a:t>
            </a:r>
            <a:r>
              <a:rPr lang="en-US" sz="2400" dirty="0" smtClean="0"/>
              <a:t>? All humans? Or the dominant species or government at the time the question is asked?</a:t>
            </a:r>
          </a:p>
          <a:p>
            <a:pPr>
              <a:spcBef>
                <a:spcPts val="2000"/>
              </a:spcBef>
            </a:pPr>
            <a:r>
              <a:rPr lang="en-US" dirty="0" smtClean="0"/>
              <a:t>Could it be diversity?</a:t>
            </a:r>
          </a:p>
          <a:p>
            <a:pPr>
              <a:spcBef>
                <a:spcPts val="2000"/>
              </a:spcBef>
            </a:pPr>
            <a:r>
              <a:rPr lang="en-US" dirty="0" smtClean="0"/>
              <a:t>Or friendly AI (</a:t>
            </a:r>
            <a:r>
              <a:rPr lang="en-US" dirty="0" err="1" smtClean="0"/>
              <a:t>Yudkowsky</a:t>
            </a:r>
            <a:r>
              <a:rPr lang="en-US" dirty="0" smtClean="0"/>
              <a:t> 200X)?</a:t>
            </a:r>
          </a:p>
          <a:p>
            <a:pPr>
              <a:spcBef>
                <a:spcPts val="2000"/>
              </a:spcBef>
            </a:pPr>
            <a:r>
              <a:rPr lang="en-US" dirty="0" smtClean="0"/>
              <a:t>Could the long-term survival of at least one conscious species that appreciates its surrounding universe be a universal value?</a:t>
            </a:r>
          </a:p>
          <a:p>
            <a:endParaRPr lang="en-US" sz="2400"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971600" y="836712"/>
            <a:ext cx="7128792" cy="4608512"/>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spcFirstLastPara="1" vert="horz" wrap="square" lIns="91417" tIns="45709" rIns="91417" bIns="45709" numCol="1" anchor="ctr" anchorCtr="0" compatLnSpc="1">
            <a:prstTxWarp prst="textArchDown">
              <a:avLst/>
            </a:prstTxWarp>
            <a:sp3d>
              <a:bevelT w="38100" h="38100"/>
              <a:bevelB w="0" h="635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8000" b="1" i="0" u="none" strike="noStrike" kern="0" cap="none" spc="0" normalizeH="0" baseline="0" noProof="0" dirty="0" smtClean="0">
                <a:ln>
                  <a:noFill/>
                </a:ln>
                <a:solidFill>
                  <a:srgbClr val="FFFF00"/>
                </a:solidFill>
                <a:effectLst/>
                <a:uLnTx/>
                <a:uFillTx/>
                <a:latin typeface="+Section"/>
                <a:ea typeface="+mj-ea"/>
                <a:cs typeface="+mj-cs"/>
              </a:rPr>
              <a:t>Conclusions</a:t>
            </a:r>
          </a:p>
        </p:txBody>
      </p:sp>
      <p:sp>
        <p:nvSpPr>
          <p:cNvPr id="150530" name="Rectangle 2"/>
          <p:cNvSpPr>
            <a:spLocks noGrp="1" noChangeArrowheads="1"/>
          </p:cNvSpPr>
          <p:nvPr>
            <p:ph type="title"/>
          </p:nvPr>
        </p:nvSpPr>
        <p:spPr>
          <a:xfrm>
            <a:off x="1691680" y="1412776"/>
            <a:ext cx="5832648" cy="3096344"/>
          </a:xfrm>
          <a:effectLst>
            <a:outerShdw blurRad="50800" dist="38100" dir="2700000" algn="tl" rotWithShape="0">
              <a:prstClr val="black">
                <a:alpha val="40000"/>
              </a:prstClr>
            </a:outerShdw>
          </a:effectLst>
          <a:scene3d>
            <a:camera prst="perspectiveRelaxed"/>
            <a:lightRig rig="threePt" dir="t"/>
          </a:scene3d>
          <a:sp3d>
            <a:bevelT w="38100" h="38100"/>
            <a:bevelB w="38100" h="38100"/>
          </a:sp3d>
        </p:spPr>
        <p:txBody>
          <a:bodyPr>
            <a:prstTxWarp prst="textArchUp">
              <a:avLst/>
            </a:prstTxWarp>
            <a:sp3d>
              <a:bevelT w="38100" h="38100"/>
              <a:bevelB w="0" h="6350"/>
            </a:sp3d>
          </a:bodyPr>
          <a:lstStyle/>
          <a:p>
            <a:r>
              <a:rPr lang="en-US" sz="8000" dirty="0" smtClean="0">
                <a:effectLst/>
                <a:latin typeface="+Section"/>
              </a:rPr>
              <a:t>Speculative</a:t>
            </a:r>
            <a:endParaRPr lang="en-AU" sz="8000" dirty="0">
              <a:effectLst/>
              <a:latin typeface="+Section"/>
            </a:endParaRPr>
          </a:p>
        </p:txBody>
      </p:sp>
      <p:sp>
        <p:nvSpPr>
          <p:cNvPr id="5" name="TextBox 4"/>
          <p:cNvSpPr txBox="1"/>
          <p:nvPr/>
        </p:nvSpPr>
        <p:spPr>
          <a:xfrm>
            <a:off x="2339752" y="2060848"/>
            <a:ext cx="184731" cy="677108"/>
          </a:xfrm>
          <a:prstGeom prst="rect">
            <a:avLst/>
          </a:prstGeom>
          <a:noFill/>
        </p:spPr>
        <p:txBody>
          <a:bodyPr wrap="none" rtlCol="0">
            <a:spAutoFit/>
          </a:bodyPr>
          <a:lstStyle/>
          <a:p>
            <a:endParaRPr lang="en-US" dirty="0"/>
          </a:p>
        </p:txBody>
      </p:sp>
      <p:sp>
        <p:nvSpPr>
          <p:cNvPr id="6" name="Rectangle 2"/>
          <p:cNvSpPr txBox="1">
            <a:spLocks noChangeArrowheads="1"/>
          </p:cNvSpPr>
          <p:nvPr/>
        </p:nvSpPr>
        <p:spPr bwMode="auto">
          <a:xfrm>
            <a:off x="4104093" y="3618130"/>
            <a:ext cx="1008112" cy="360040"/>
          </a:xfrm>
          <a:prstGeom prst="rect">
            <a:avLst/>
          </a:prstGeom>
          <a:no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w="38100" h="38100"/>
            <a:bevelB w="38100" h="38100"/>
          </a:sp3d>
        </p:spPr>
        <p:txBody>
          <a:bodyPr spcFirstLastPara="1" vert="horz" wrap="square" lIns="91417" tIns="45709" rIns="91417" bIns="45709" numCol="1" anchor="ctr" anchorCtr="0" compatLnSpc="1">
            <a:prstTxWarp prst="textArchDown">
              <a:avLst/>
            </a:prstTxWarp>
            <a:sp3d>
              <a:bevelT w="38100" h="38100"/>
              <a:bevelB w="0" h="635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FFFF00"/>
                </a:solidFill>
                <a:effectLst/>
                <a:uLnTx/>
                <a:uFillTx/>
                <a:latin typeface="+Section"/>
                <a:ea typeface="+mj-ea"/>
                <a:cs typeface="+mj-cs"/>
              </a:rPr>
              <a:t>!</a:t>
            </a:r>
            <a:r>
              <a:rPr kumimoji="0" lang="en-US" sz="1800" b="1" i="0" u="none" strike="noStrike" kern="0" cap="none" spc="0" normalizeH="0" baseline="0" noProof="0" dirty="0" smtClean="0">
                <a:ln>
                  <a:noFill/>
                </a:ln>
                <a:solidFill>
                  <a:srgbClr val="FFFF00"/>
                </a:solidFill>
                <a:effectLst/>
                <a:uLnTx/>
                <a:uFillTx/>
                <a:latin typeface="+Section"/>
                <a:ea typeface="+mj-ea"/>
                <a:cs typeface="+mj-cs"/>
              </a:rPr>
              <a:t>?</a:t>
            </a:r>
            <a:r>
              <a:rPr kumimoji="0" lang="en-US" sz="2000" b="1" i="0" u="none" strike="noStrike" kern="0" cap="none" spc="0" normalizeH="0" baseline="0" noProof="0" dirty="0" smtClean="0">
                <a:ln>
                  <a:noFill/>
                </a:ln>
                <a:solidFill>
                  <a:srgbClr val="FFFF00"/>
                </a:solidFill>
                <a:effectLst/>
                <a:uLnTx/>
                <a:uFillTx/>
                <a:latin typeface="+Section"/>
                <a:ea typeface="+mj-ea"/>
                <a:cs typeface="+mj-cs"/>
              </a:rPr>
              <a:t>!?!</a:t>
            </a:r>
            <a:r>
              <a:rPr kumimoji="0" lang="en-US" sz="1800" b="1" i="0" u="none" strike="noStrike" kern="0" cap="none" spc="0" normalizeH="0" baseline="0" noProof="0" dirty="0" smtClean="0">
                <a:ln>
                  <a:noFill/>
                </a:ln>
                <a:solidFill>
                  <a:srgbClr val="FFFF00"/>
                </a:solidFill>
                <a:effectLst/>
                <a:uLnTx/>
                <a:uFillTx/>
                <a:latin typeface="+Section"/>
                <a:ea typeface="+mj-ea"/>
                <a:cs typeface="+mj-cs"/>
              </a:rPr>
              <a:t>?</a:t>
            </a:r>
            <a:r>
              <a:rPr kumimoji="0" lang="en-US" sz="1400" b="1" i="0" u="none" strike="noStrike" kern="0" cap="none" spc="0" normalizeH="0" baseline="0" noProof="0" dirty="0" smtClean="0">
                <a:ln>
                  <a:noFill/>
                </a:ln>
                <a:solidFill>
                  <a:srgbClr val="FFFF00"/>
                </a:solidFill>
                <a:effectLst/>
                <a:uLnTx/>
                <a:uFillTx/>
                <a:latin typeface="+Section"/>
                <a:ea typeface="+mj-ea"/>
                <a:cs typeface="+mj-cs"/>
              </a:rPr>
              <a:t>!</a:t>
            </a:r>
            <a:endParaRPr kumimoji="0" lang="en-AU" sz="1400" b="1" i="0" u="none" strike="noStrike" kern="0" cap="none" spc="0" normalizeH="0" baseline="0" noProof="0" dirty="0">
              <a:ln>
                <a:noFill/>
              </a:ln>
              <a:solidFill>
                <a:srgbClr val="FFFF00"/>
              </a:solidFill>
              <a:effectLst/>
              <a:uLnTx/>
              <a:uFillTx/>
              <a:latin typeface="+Section"/>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Towards a Singularity</a:t>
            </a:r>
            <a:endParaRPr lang="en-US" dirty="0"/>
          </a:p>
        </p:txBody>
      </p:sp>
      <p:sp>
        <p:nvSpPr>
          <p:cNvPr id="3" name="Content Placeholder 2"/>
          <p:cNvSpPr>
            <a:spLocks noGrp="1"/>
          </p:cNvSpPr>
          <p:nvPr>
            <p:ph idx="1"/>
          </p:nvPr>
        </p:nvSpPr>
        <p:spPr/>
        <p:txBody>
          <a:bodyPr/>
          <a:lstStyle/>
          <a:p>
            <a:pPr>
              <a:spcBef>
                <a:spcPts val="3000"/>
              </a:spcBef>
            </a:pPr>
            <a:r>
              <a:rPr lang="en-US" sz="2400" dirty="0" smtClean="0">
                <a:solidFill>
                  <a:srgbClr val="FF9900"/>
                </a:solidFill>
              </a:rPr>
              <a:t>Singularity:</a:t>
            </a:r>
            <a:r>
              <a:rPr lang="en-US" sz="2400" dirty="0" smtClean="0"/>
              <a:t> </a:t>
            </a:r>
            <a:r>
              <a:rPr lang="en-US" sz="1800" dirty="0" smtClean="0"/>
              <a:t>This century may witness a technological explosion of a degree deserving the name singularity.</a:t>
            </a:r>
          </a:p>
          <a:p>
            <a:pPr>
              <a:spcBef>
                <a:spcPts val="3000"/>
              </a:spcBef>
            </a:pPr>
            <a:r>
              <a:rPr lang="en-US" sz="2400" dirty="0" smtClean="0">
                <a:solidFill>
                  <a:srgbClr val="FF9900"/>
                </a:solidFill>
              </a:rPr>
              <a:t>Default scenario:</a:t>
            </a:r>
            <a:r>
              <a:rPr lang="en-US" sz="2400" dirty="0" smtClean="0"/>
              <a:t> </a:t>
            </a:r>
            <a:r>
              <a:rPr lang="en-US" sz="1800" dirty="0" smtClean="0"/>
              <a:t>Society of interacting intelligent agents in a virtual world, simulated on computers.</a:t>
            </a:r>
          </a:p>
          <a:p>
            <a:pPr>
              <a:spcBef>
                <a:spcPts val="3000"/>
              </a:spcBef>
            </a:pPr>
            <a:r>
              <a:rPr lang="en-US" sz="2400" dirty="0" err="1" smtClean="0">
                <a:solidFill>
                  <a:srgbClr val="FF9900"/>
                </a:solidFill>
              </a:rPr>
              <a:t>Solomonoff's</a:t>
            </a:r>
            <a:r>
              <a:rPr lang="en-US" sz="2400" dirty="0" smtClean="0">
                <a:solidFill>
                  <a:srgbClr val="FF9900"/>
                </a:solidFill>
              </a:rPr>
              <a:t> law:</a:t>
            </a:r>
            <a:r>
              <a:rPr lang="en-US" sz="2400" dirty="0" smtClean="0"/>
              <a:t> </a:t>
            </a:r>
            <a:r>
              <a:rPr lang="en-US" sz="1800" dirty="0" smtClean="0"/>
              <a:t>Computational resources increase hyperbolically.</a:t>
            </a:r>
          </a:p>
          <a:p>
            <a:pPr>
              <a:spcBef>
                <a:spcPts val="3000"/>
              </a:spcBef>
              <a:buFont typeface="Symbol" pitchFamily="18" charset="2"/>
              <a:buChar char="Þ"/>
            </a:pPr>
            <a:r>
              <a:rPr lang="en-US" sz="2400" dirty="0" smtClean="0">
                <a:solidFill>
                  <a:srgbClr val="FF9900"/>
                </a:solidFill>
              </a:rPr>
              <a:t>Speed explosion:</a:t>
            </a:r>
            <a:r>
              <a:rPr lang="en-US" sz="2400" dirty="0" smtClean="0"/>
              <a:t> </a:t>
            </a:r>
            <a:r>
              <a:rPr lang="en-US" sz="1800" dirty="0" smtClean="0"/>
              <a:t>but not necessarily an intelligence explosion.</a:t>
            </a:r>
          </a:p>
          <a:p>
            <a:pPr>
              <a:spcBef>
                <a:spcPts val="3000"/>
              </a:spcBef>
            </a:pPr>
            <a:r>
              <a:rPr lang="en-US" sz="2400" dirty="0" smtClean="0">
                <a:solidFill>
                  <a:srgbClr val="FF9900"/>
                </a:solidFill>
              </a:rPr>
              <a:t>Value of an individual life: </a:t>
            </a:r>
            <a:r>
              <a:rPr lang="en-US" sz="1800" dirty="0" smtClean="0"/>
              <a:t>suddenly drops, with drastic consequences.</a:t>
            </a:r>
          </a:p>
          <a:p>
            <a:pPr>
              <a:spcBef>
                <a:spcPts val="3000"/>
              </a:spcBef>
            </a:pPr>
            <a:r>
              <a:rPr lang="en-US" sz="2400" dirty="0" smtClean="0">
                <a:solidFill>
                  <a:srgbClr val="FF9900"/>
                </a:solidFill>
              </a:rPr>
              <a:t>Societal implications: </a:t>
            </a:r>
            <a:r>
              <a:rPr lang="en-US" sz="1800" dirty="0" smtClean="0"/>
              <a:t>drastic and many.</a:t>
            </a:r>
          </a:p>
          <a:p>
            <a:endParaRPr lang="en-US" sz="2400" dirty="0" smtClean="0"/>
          </a:p>
          <a:p>
            <a:endParaRPr lang="en-US" sz="2400"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Observability</a:t>
            </a:r>
            <a:r>
              <a:rPr lang="en-US" dirty="0" smtClean="0"/>
              <a:t> of the Singularity</a:t>
            </a:r>
            <a:endParaRPr lang="en-US" dirty="0"/>
          </a:p>
        </p:txBody>
      </p:sp>
      <p:sp>
        <p:nvSpPr>
          <p:cNvPr id="3" name="Content Placeholder 2"/>
          <p:cNvSpPr>
            <a:spLocks noGrp="1"/>
          </p:cNvSpPr>
          <p:nvPr>
            <p:ph idx="1"/>
          </p:nvPr>
        </p:nvSpPr>
        <p:spPr/>
        <p:txBody>
          <a:bodyPr/>
          <a:lstStyle/>
          <a:p>
            <a:r>
              <a:rPr lang="en-US" sz="2400" dirty="0" smtClean="0">
                <a:solidFill>
                  <a:srgbClr val="FF9900"/>
                </a:solidFill>
              </a:rPr>
              <a:t>Insiders:</a:t>
            </a:r>
            <a:r>
              <a:rPr lang="en-US" sz="2400" dirty="0" smtClean="0"/>
              <a:t> </a:t>
            </a:r>
            <a:r>
              <a:rPr lang="en-US" sz="1800" dirty="0" smtClean="0"/>
              <a:t>Participants will not necessarily experience this explosion, since/if they are themselves accelerated at the same pace, but they should enjoy `progress' at a `normal' subjective pace.</a:t>
            </a:r>
          </a:p>
          <a:p>
            <a:endParaRPr lang="en-US" sz="1800" dirty="0" smtClean="0"/>
          </a:p>
          <a:p>
            <a:r>
              <a:rPr lang="en-US" sz="2400" dirty="0" smtClean="0">
                <a:solidFill>
                  <a:srgbClr val="FF9900"/>
                </a:solidFill>
              </a:rPr>
              <a:t>Outsiders:</a:t>
            </a:r>
            <a:r>
              <a:rPr lang="en-US" sz="2400" dirty="0" smtClean="0"/>
              <a:t> </a:t>
            </a:r>
            <a:r>
              <a:rPr lang="en-US" sz="1800" dirty="0" smtClean="0"/>
              <a:t>For non-accelerated non-participating conventional humans, after some short period, their limited minds will not be able to perceive the explosion as an intelligence explosion.</a:t>
            </a:r>
          </a:p>
          <a:p>
            <a:endParaRPr lang="en-US" sz="1800" dirty="0" smtClean="0"/>
          </a:p>
          <a:p>
            <a:r>
              <a:rPr lang="en-US" sz="2400" dirty="0" err="1" smtClean="0">
                <a:solidFill>
                  <a:srgbClr val="FF9900"/>
                </a:solidFill>
              </a:rPr>
              <a:t>Observability</a:t>
            </a:r>
            <a:r>
              <a:rPr lang="en-US" sz="2400" dirty="0" smtClean="0">
                <a:solidFill>
                  <a:srgbClr val="FF9900"/>
                </a:solidFill>
              </a:rPr>
              <a:t>:</a:t>
            </a:r>
            <a:r>
              <a:rPr lang="en-US" sz="2400" dirty="0" smtClean="0"/>
              <a:t> </a:t>
            </a:r>
            <a:r>
              <a:rPr lang="en-US" sz="1800" dirty="0" smtClean="0"/>
              <a:t>This begs the question in which sense an intelligence explosion has happened. (If a tree falls in a forest and no one is around to hear it, does it make a sound?)</a:t>
            </a:r>
          </a:p>
          <a:p>
            <a:endParaRPr lang="en-US" sz="1800" dirty="0" smtClean="0"/>
          </a:p>
          <a:p>
            <a:r>
              <a:rPr lang="en-US" sz="2400" dirty="0" smtClean="0">
                <a:solidFill>
                  <a:srgbClr val="FF9900"/>
                </a:solidFill>
              </a:rPr>
              <a:t>Intelligence:</a:t>
            </a:r>
            <a:r>
              <a:rPr lang="en-US" sz="2400" dirty="0" smtClean="0"/>
              <a:t> </a:t>
            </a:r>
            <a:r>
              <a:rPr lang="en-US" sz="1800" dirty="0" smtClean="0"/>
              <a:t>One way and maybe the only way to make progress in this question is to clarify what intelligence actually is.</a:t>
            </a:r>
          </a:p>
          <a:p>
            <a:endParaRPr lang="en-US" sz="2400" dirty="0"/>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Universal Intelligence at the Singularity</a:t>
            </a:r>
            <a:endParaRPr lang="en-US" sz="3600" dirty="0"/>
          </a:p>
        </p:txBody>
      </p:sp>
      <p:sp>
        <p:nvSpPr>
          <p:cNvPr id="3" name="Content Placeholder 2"/>
          <p:cNvSpPr>
            <a:spLocks noGrp="1"/>
          </p:cNvSpPr>
          <p:nvPr>
            <p:ph idx="1"/>
          </p:nvPr>
        </p:nvSpPr>
        <p:spPr>
          <a:xfrm>
            <a:off x="184150" y="1196752"/>
            <a:ext cx="8782050" cy="5545361"/>
          </a:xfrm>
        </p:spPr>
        <p:txBody>
          <a:bodyPr/>
          <a:lstStyle/>
          <a:p>
            <a:pPr marL="0" indent="0">
              <a:buNone/>
            </a:pPr>
            <a:r>
              <a:rPr lang="en-US" sz="1800" dirty="0" smtClean="0"/>
              <a:t>The most suitable notion of intelligence for this purpose seems to be that of universal intelligence, which in principle allows to formalize and theoretically answer a wide range of questions about super-intelligences. Accepting this notion has in particular the following implications:</a:t>
            </a:r>
          </a:p>
          <a:p>
            <a:r>
              <a:rPr lang="en-US" sz="2400" dirty="0" smtClean="0">
                <a:solidFill>
                  <a:srgbClr val="FF9900"/>
                </a:solidFill>
              </a:rPr>
              <a:t>Most intelligent agent AIXI:</a:t>
            </a:r>
            <a:r>
              <a:rPr lang="en-US" sz="1800" dirty="0" smtClean="0"/>
              <a:t> There is a maximally intelligent agent, which appears to imply that intelligence is fundamentally upper bounded, but this is not necessarily so.</a:t>
            </a:r>
          </a:p>
          <a:p>
            <a:r>
              <a:rPr lang="en-US" sz="2400" dirty="0" smtClean="0">
                <a:solidFill>
                  <a:srgbClr val="FF9900"/>
                </a:solidFill>
              </a:rPr>
              <a:t>Evolutionary pressure:</a:t>
            </a:r>
            <a:r>
              <a:rPr lang="en-US" sz="1800" dirty="0" smtClean="0"/>
              <a:t> Evolutionary pressures should breed agents of increasing intelligence that compete about computational resources.</a:t>
            </a:r>
          </a:p>
          <a:p>
            <a:r>
              <a:rPr lang="en-US" sz="2400" dirty="0" smtClean="0">
                <a:solidFill>
                  <a:srgbClr val="FF9900"/>
                </a:solidFill>
              </a:rPr>
              <a:t>AIXI society:</a:t>
            </a:r>
            <a:r>
              <a:rPr lang="en-US" sz="1800" dirty="0" smtClean="0"/>
              <a:t> The end-point of this intelligence evolution/acceleration (whether it deserves the name singularity or not) could be a society of these maximally intelligent individuals.</a:t>
            </a:r>
          </a:p>
          <a:p>
            <a:r>
              <a:rPr lang="en-US" sz="2400" dirty="0" smtClean="0">
                <a:solidFill>
                  <a:srgbClr val="FF9900"/>
                </a:solidFill>
              </a:rPr>
              <a:t>Mathematical analysis:</a:t>
            </a:r>
            <a:r>
              <a:rPr lang="en-US" sz="1800" dirty="0" smtClean="0"/>
              <a:t> Some aspects of this </a:t>
            </a:r>
            <a:r>
              <a:rPr lang="en-US" sz="1800" dirty="0" err="1" smtClean="0"/>
              <a:t>singularitarian</a:t>
            </a:r>
            <a:r>
              <a:rPr lang="en-US" sz="1800" dirty="0" smtClean="0"/>
              <a:t> society might be theoretically studied with current scientific tools.</a:t>
            </a:r>
          </a:p>
          <a:p>
            <a:r>
              <a:rPr lang="en-US" sz="2400" dirty="0" smtClean="0">
                <a:solidFill>
                  <a:srgbClr val="FF9900"/>
                </a:solidFill>
              </a:rPr>
              <a:t>Alternative societies:</a:t>
            </a:r>
            <a:r>
              <a:rPr lang="en-US" sz="1800" dirty="0" smtClean="0"/>
              <a:t>  </a:t>
            </a:r>
            <a:br>
              <a:rPr lang="en-US" sz="1800" dirty="0" smtClean="0"/>
            </a:br>
            <a:r>
              <a:rPr lang="en-US" sz="1800" dirty="0" smtClean="0"/>
              <a:t>A `monistic' </a:t>
            </a:r>
            <a:r>
              <a:rPr lang="en-US" sz="1800" dirty="0" err="1" smtClean="0"/>
              <a:t>vorld</a:t>
            </a:r>
            <a:r>
              <a:rPr lang="en-US" sz="1800" dirty="0" smtClean="0"/>
              <a:t> inhabited by a single individual or a tightly controlled society</a:t>
            </a:r>
          </a:p>
        </p:txBody>
      </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rcus\CD4-Private\Projects\Philosophy\Singularity\STF14confcrop.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1591" y="3538022"/>
            <a:ext cx="2516382" cy="19072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Marcus\CD4-Private\Projects\Philosophy\Singularity\Bostrom14BookTitlePageLarge.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48196" y="137061"/>
            <a:ext cx="2232751" cy="33720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cus\CD4-Private\Projects\Philosophy\Singularity\Legg08BookTitleP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2752" y="150753"/>
            <a:ext cx="2470485" cy="373475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rcus\CD4-Private\Projects\Philosophy\Singularity\Moravec88BookTitlePageMedium.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736232" y="3522767"/>
            <a:ext cx="2103526" cy="32204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rcus\CD4-Private\Projects\Philosophy\Singularity\Kurzweil05BookTitlePageMedium.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822597" y="3267460"/>
            <a:ext cx="2321403" cy="34753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cus\CD4-Private\Projects\Philosophy\Singularity\Hutter05BookTitlePage.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848197" y="150753"/>
            <a:ext cx="2295803" cy="34164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8023" y="137061"/>
            <a:ext cx="2305842" cy="3569840"/>
          </a:xfrm>
          <a:prstGeom prst="rect">
            <a:avLst/>
          </a:prstGeom>
        </p:spPr>
      </p:pic>
      <p:pic>
        <p:nvPicPr>
          <p:cNvPr id="1026" name="Picture 2" descr="C:\Users\Marcus\Downloads\scienceTechnologyFuture_v6_small.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8023" y="3522767"/>
            <a:ext cx="2305842" cy="321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85669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body" idx="1"/>
          </p:nvPr>
        </p:nvSpPr>
        <p:spPr/>
        <p:txBody>
          <a:bodyPr/>
          <a:lstStyle/>
          <a:p>
            <a:pPr>
              <a:buNone/>
            </a:pPr>
            <a:r>
              <a:rPr lang="en-US" sz="2400" dirty="0" smtClean="0"/>
              <a:t>I only consider arguably most plausible scenario of software intelligence based on increasingly powerful hardware.</a:t>
            </a:r>
          </a:p>
          <a:p>
            <a:pPr>
              <a:buNone/>
            </a:pPr>
            <a:endParaRPr lang="en-US" sz="2400" dirty="0"/>
          </a:p>
          <a:p>
            <a:pPr>
              <a:buNone/>
            </a:pPr>
            <a:r>
              <a:rPr lang="en-US" sz="2400" dirty="0" smtClean="0"/>
              <a:t>Still this leaves many options, the major ones being:</a:t>
            </a:r>
          </a:p>
          <a:p>
            <a:r>
              <a:rPr lang="en-US" sz="2400" dirty="0" smtClean="0">
                <a:solidFill>
                  <a:srgbClr val="FF9900"/>
                </a:solidFill>
              </a:rPr>
              <a:t>mind uploading</a:t>
            </a:r>
            <a:r>
              <a:rPr lang="en-US" sz="2400" dirty="0" smtClean="0"/>
              <a:t> (via brain scan) &amp; subsequent improvement</a:t>
            </a:r>
          </a:p>
          <a:p>
            <a:r>
              <a:rPr lang="en-US" sz="2400" dirty="0" smtClean="0"/>
              <a:t>knowledge-based reasoning and planning software (</a:t>
            </a:r>
            <a:r>
              <a:rPr lang="en-US" sz="2400" dirty="0" smtClean="0">
                <a:solidFill>
                  <a:srgbClr val="FF9900"/>
                </a:solidFill>
              </a:rPr>
              <a:t>traditional AI </a:t>
            </a:r>
            <a:r>
              <a:rPr lang="en-US" sz="2400" dirty="0" smtClean="0"/>
              <a:t>research)</a:t>
            </a:r>
          </a:p>
          <a:p>
            <a:r>
              <a:rPr lang="en-US" sz="2400" dirty="0" smtClean="0"/>
              <a:t>artificial agents that learn from experience </a:t>
            </a:r>
            <a:br>
              <a:rPr lang="en-US" sz="2400" dirty="0" smtClean="0"/>
            </a:br>
            <a:r>
              <a:rPr lang="en-US" sz="2400" dirty="0" smtClean="0"/>
              <a:t>(the </a:t>
            </a:r>
            <a:r>
              <a:rPr lang="en-US" sz="2400" dirty="0" smtClean="0">
                <a:solidFill>
                  <a:srgbClr val="FF9900"/>
                </a:solidFill>
              </a:rPr>
              <a:t>machine learning </a:t>
            </a:r>
            <a:r>
              <a:rPr lang="en-US" sz="2400" dirty="0" smtClean="0"/>
              <a:t>approach)</a:t>
            </a:r>
          </a:p>
          <a:p>
            <a:r>
              <a:rPr lang="en-US" sz="2400" dirty="0" smtClean="0">
                <a:solidFill>
                  <a:srgbClr val="FF9900"/>
                </a:solidFill>
              </a:rPr>
              <a:t>self-evolving</a:t>
            </a:r>
            <a:r>
              <a:rPr lang="en-US" sz="2400" dirty="0" smtClean="0"/>
              <a:t> intelligent systems </a:t>
            </a:r>
            <a:br>
              <a:rPr lang="en-US" sz="2400" dirty="0" smtClean="0"/>
            </a:br>
            <a:r>
              <a:rPr lang="en-US" sz="2400" dirty="0" smtClean="0"/>
              <a:t>(genetic algorithms and artificial life approach)</a:t>
            </a:r>
          </a:p>
          <a:p>
            <a:r>
              <a:rPr lang="en-US" sz="2400" dirty="0" smtClean="0">
                <a:solidFill>
                  <a:srgbClr val="FF9900"/>
                </a:solidFill>
              </a:rPr>
              <a:t>awakening of the Internet</a:t>
            </a:r>
            <a:r>
              <a:rPr lang="en-US" sz="2400" dirty="0" smtClean="0"/>
              <a:t> (digital Gaia scenario).</a:t>
            </a:r>
          </a:p>
          <a:p>
            <a:r>
              <a:rPr lang="en-US" sz="2400" strike="sngStrike" dirty="0" smtClean="0"/>
              <a:t>brain enhancement technologies (drugs genetic engineering)</a:t>
            </a:r>
          </a:p>
          <a:p>
            <a:endParaRPr lang="en-AU" dirty="0"/>
          </a:p>
        </p:txBody>
      </p:sp>
      <p:pic>
        <p:nvPicPr>
          <p:cNvPr id="120834" name="Picture 2" descr="C:\Marcus\CD4-Private\Projects\AIXI\Resources\brain-colored-cut.gif"/>
          <p:cNvPicPr>
            <a:picLocks noChangeAspect="1" noChangeArrowheads="1"/>
          </p:cNvPicPr>
          <p:nvPr/>
        </p:nvPicPr>
        <p:blipFill>
          <a:blip r:embed="rId3" cstate="print"/>
          <a:srcRect/>
          <a:stretch>
            <a:fillRect/>
          </a:stretch>
        </p:blipFill>
        <p:spPr bwMode="auto">
          <a:xfrm>
            <a:off x="7236296" y="2276872"/>
            <a:ext cx="1579113" cy="1044252"/>
          </a:xfrm>
          <a:prstGeom prst="rect">
            <a:avLst/>
          </a:prstGeom>
          <a:noFill/>
        </p:spPr>
      </p:pic>
      <p:sp>
        <p:nvSpPr>
          <p:cNvPr id="117762" name="Rectangle 2"/>
          <p:cNvSpPr>
            <a:spLocks noGrp="1" noChangeArrowheads="1"/>
          </p:cNvSpPr>
          <p:nvPr>
            <p:ph type="title"/>
          </p:nvPr>
        </p:nvSpPr>
        <p:spPr/>
        <p:txBody>
          <a:bodyPr/>
          <a:lstStyle/>
          <a:p>
            <a:r>
              <a:rPr lang="en-AU" dirty="0" smtClean="0"/>
              <a:t>Paths to Singularity</a:t>
            </a:r>
            <a:endParaRPr lang="en-AU" dirty="0"/>
          </a:p>
        </p:txBody>
      </p:sp>
      <p:pic>
        <p:nvPicPr>
          <p:cNvPr id="120833" name="Picture 1" descr="C:\Marcus\CD4-Private\Projects\AIXI\Resources\clockGenes-Cut.gif"/>
          <p:cNvPicPr>
            <a:picLocks noChangeAspect="1" noChangeArrowheads="1"/>
          </p:cNvPicPr>
          <p:nvPr/>
        </p:nvPicPr>
        <p:blipFill>
          <a:blip r:embed="rId4" cstate="print"/>
          <a:srcRect/>
          <a:stretch>
            <a:fillRect/>
          </a:stretch>
        </p:blipFill>
        <p:spPr bwMode="auto">
          <a:xfrm rot="7481980">
            <a:off x="7080489" y="4863364"/>
            <a:ext cx="1661472" cy="1192106"/>
          </a:xfrm>
          <a:prstGeom prst="rect">
            <a:avLst/>
          </a:prstGeom>
          <a:noFill/>
        </p:spPr>
      </p:pic>
      <p:pic>
        <p:nvPicPr>
          <p:cNvPr id="120836" name="Picture 4" descr="C:\Marcus\CD4-Private\Projects\Philosophy\Singularity\resources\tic-tac-toe-board-blue-back.png"/>
          <p:cNvPicPr>
            <a:picLocks noChangeAspect="1" noChangeArrowheads="1"/>
          </p:cNvPicPr>
          <p:nvPr/>
        </p:nvPicPr>
        <p:blipFill>
          <a:blip r:embed="rId5" cstate="print"/>
          <a:srcRect/>
          <a:stretch>
            <a:fillRect/>
          </a:stretch>
        </p:blipFill>
        <p:spPr bwMode="auto">
          <a:xfrm>
            <a:off x="7596336" y="3573016"/>
            <a:ext cx="1224136" cy="1224136"/>
          </a:xfrm>
          <a:prstGeom prst="rect">
            <a:avLst/>
          </a:prstGeom>
          <a:noFill/>
        </p:spPr>
      </p:pic>
      <p:pic>
        <p:nvPicPr>
          <p:cNvPr id="120837" name="Picture 5" descr="C:\Marcus\CD4-Private\Projects\AIXI\Resources\MDP-bold-small-w-cut.gif"/>
          <p:cNvPicPr>
            <a:picLocks noChangeAspect="1" noChangeArrowheads="1"/>
          </p:cNvPicPr>
          <p:nvPr/>
        </p:nvPicPr>
        <p:blipFill>
          <a:blip r:embed="rId6" cstate="print"/>
          <a:srcRect/>
          <a:stretch>
            <a:fillRect/>
          </a:stretch>
        </p:blipFill>
        <p:spPr bwMode="auto">
          <a:xfrm>
            <a:off x="6372200" y="4149080"/>
            <a:ext cx="1080120" cy="1080120"/>
          </a:xfrm>
          <a:prstGeom prst="rect">
            <a:avLst/>
          </a:prstGeom>
          <a:noFill/>
        </p:spPr>
      </p:pic>
      <p:pic>
        <p:nvPicPr>
          <p:cNvPr id="120838" name="Picture 6" descr="C:\Marcus\CD4-Private\Projects\Philosophy\Singularity\resources\Google-Chrome-Logo-128x128-cut.png"/>
          <p:cNvPicPr>
            <a:picLocks noChangeAspect="1" noChangeArrowheads="1"/>
          </p:cNvPicPr>
          <p:nvPr/>
        </p:nvPicPr>
        <p:blipFill>
          <a:blip r:embed="rId7" cstate="print"/>
          <a:srcRect/>
          <a:stretch>
            <a:fillRect/>
          </a:stretch>
        </p:blipFill>
        <p:spPr bwMode="auto">
          <a:xfrm>
            <a:off x="7812360" y="5517232"/>
            <a:ext cx="1008112" cy="10081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1" descr="C:\Marcus\CD4-Private\Projects\Philosophy\Singularity\resources\robot-society.jpg"/>
          <p:cNvPicPr>
            <a:picLocks noChangeAspect="1" noChangeArrowheads="1"/>
          </p:cNvPicPr>
          <p:nvPr/>
        </p:nvPicPr>
        <p:blipFill>
          <a:blip r:embed="rId3" cstate="print"/>
          <a:srcRect/>
          <a:stretch>
            <a:fillRect/>
          </a:stretch>
        </p:blipFill>
        <p:spPr bwMode="auto">
          <a:xfrm>
            <a:off x="4860032" y="4437112"/>
            <a:ext cx="4102312" cy="2133202"/>
          </a:xfrm>
          <a:prstGeom prst="rect">
            <a:avLst/>
          </a:prstGeom>
          <a:noFill/>
        </p:spPr>
      </p:pic>
      <p:sp>
        <p:nvSpPr>
          <p:cNvPr id="119810" name="Rectangle 2"/>
          <p:cNvSpPr>
            <a:spLocks noGrp="1" noChangeArrowheads="1"/>
          </p:cNvSpPr>
          <p:nvPr>
            <p:ph type="title"/>
          </p:nvPr>
        </p:nvSpPr>
        <p:spPr>
          <a:xfrm>
            <a:off x="184150" y="115888"/>
            <a:ext cx="8782050" cy="864840"/>
          </a:xfrm>
        </p:spPr>
        <p:txBody>
          <a:bodyPr/>
          <a:lstStyle/>
          <a:p>
            <a:r>
              <a:rPr lang="en-US" dirty="0" smtClean="0"/>
              <a:t>Considered Setup</a:t>
            </a:r>
            <a:endParaRPr lang="en-AU" dirty="0"/>
          </a:p>
        </p:txBody>
      </p:sp>
      <p:sp>
        <p:nvSpPr>
          <p:cNvPr id="119811" name="Rectangle 3"/>
          <p:cNvSpPr>
            <a:spLocks noGrp="1" noChangeArrowheads="1"/>
          </p:cNvSpPr>
          <p:nvPr>
            <p:ph type="body" idx="1"/>
          </p:nvPr>
        </p:nvSpPr>
        <p:spPr>
          <a:xfrm>
            <a:off x="184150" y="980728"/>
            <a:ext cx="8782050" cy="5761385"/>
          </a:xfrm>
        </p:spPr>
        <p:txBody>
          <a:bodyPr/>
          <a:lstStyle/>
          <a:p>
            <a:r>
              <a:rPr lang="en-US" sz="2400" dirty="0" smtClean="0"/>
              <a:t>virtual software society consisting of interacting rational agents whose intelligence is high enough to construct the next generation of more intelligent rational agents.</a:t>
            </a:r>
          </a:p>
          <a:p>
            <a:endParaRPr lang="en-US" sz="2400" dirty="0" smtClean="0"/>
          </a:p>
          <a:p>
            <a:endParaRPr lang="en-US" sz="2400" dirty="0" smtClean="0"/>
          </a:p>
          <a:p>
            <a:endParaRPr lang="en-US" sz="2400" dirty="0" smtClean="0"/>
          </a:p>
          <a:p>
            <a:r>
              <a:rPr lang="en-US" sz="2400" dirty="0" smtClean="0"/>
              <a:t>I will discuss what (super)intelligence </a:t>
            </a:r>
            <a:br>
              <a:rPr lang="en-US" sz="2400" dirty="0" smtClean="0"/>
            </a:br>
            <a:r>
              <a:rPr lang="en-US" sz="2400" dirty="0" smtClean="0"/>
              <a:t>and rationality could mean in this setup.</a:t>
            </a:r>
          </a:p>
          <a:p>
            <a:endParaRPr lang="en-US" sz="2400" dirty="0" smtClean="0"/>
          </a:p>
          <a:p>
            <a:r>
              <a:rPr lang="en-US" sz="2400" dirty="0" smtClean="0"/>
              <a:t>For concreteness, envisage </a:t>
            </a:r>
            <a:br>
              <a:rPr lang="en-US" sz="2400" dirty="0" smtClean="0"/>
            </a:br>
            <a:r>
              <a:rPr lang="en-US" sz="2400" dirty="0" smtClean="0"/>
              <a:t>an initial virtual world </a:t>
            </a:r>
            <a:br>
              <a:rPr lang="en-US" sz="2400" dirty="0" smtClean="0"/>
            </a:br>
            <a:r>
              <a:rPr lang="en-US" sz="2400" dirty="0" smtClean="0"/>
              <a:t>similar to our current real world </a:t>
            </a:r>
            <a:br>
              <a:rPr lang="en-US" sz="2400" dirty="0" smtClean="0"/>
            </a:br>
            <a:r>
              <a:rPr lang="en-US" sz="2400" dirty="0" smtClean="0"/>
              <a:t>and inhabited by human mind </a:t>
            </a:r>
            <a:br>
              <a:rPr lang="en-US" sz="2400" dirty="0" smtClean="0"/>
            </a:br>
            <a:r>
              <a:rPr lang="en-US" sz="2400" dirty="0" smtClean="0"/>
              <a:t>uploads.</a:t>
            </a:r>
          </a:p>
          <a:p>
            <a:endParaRPr lang="en-US" sz="2400" dirty="0" smtClean="0"/>
          </a:p>
        </p:txBody>
      </p:sp>
      <p:pic>
        <p:nvPicPr>
          <p:cNvPr id="118786" name="Picture 2" descr="C:\Marcus\CD4-Private\Projects\Philosophy\Singularity\resources\mr_spock_2-cut-186x256.png"/>
          <p:cNvPicPr>
            <a:picLocks noChangeAspect="1" noChangeArrowheads="1"/>
          </p:cNvPicPr>
          <p:nvPr/>
        </p:nvPicPr>
        <p:blipFill>
          <a:blip r:embed="rId4" cstate="print"/>
          <a:srcRect/>
          <a:stretch>
            <a:fillRect/>
          </a:stretch>
        </p:blipFill>
        <p:spPr bwMode="auto">
          <a:xfrm>
            <a:off x="7740352" y="2780928"/>
            <a:ext cx="1120495" cy="1533922"/>
          </a:xfrm>
          <a:prstGeom prst="rect">
            <a:avLst/>
          </a:prstGeom>
          <a:noFill/>
        </p:spPr>
      </p:pic>
      <p:grpSp>
        <p:nvGrpSpPr>
          <p:cNvPr id="6" name="Group 5"/>
          <p:cNvGrpSpPr/>
          <p:nvPr/>
        </p:nvGrpSpPr>
        <p:grpSpPr>
          <a:xfrm>
            <a:off x="611560" y="2060848"/>
            <a:ext cx="6714143" cy="1321392"/>
            <a:chOff x="732349" y="2219336"/>
            <a:chExt cx="6714143" cy="1321392"/>
          </a:xfrm>
        </p:grpSpPr>
        <p:pic>
          <p:nvPicPr>
            <p:cNvPr id="7" name="Picture 6" descr="87_ape1_b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349" y="2882744"/>
              <a:ext cx="508000" cy="584200"/>
            </a:xfrm>
            <a:prstGeom prst="rect">
              <a:avLst/>
            </a:prstGeom>
          </p:spPr>
        </p:pic>
        <p:pic>
          <p:nvPicPr>
            <p:cNvPr id="8" name="Picture 7" descr="87_ape2_b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0373" y="2592038"/>
              <a:ext cx="508000" cy="876300"/>
            </a:xfrm>
            <a:prstGeom prst="rect">
              <a:avLst/>
            </a:prstGeom>
          </p:spPr>
        </p:pic>
        <p:pic>
          <p:nvPicPr>
            <p:cNvPr id="9" name="Picture 8" descr="87_ape3_b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9672" y="2516136"/>
              <a:ext cx="838200" cy="952500"/>
            </a:xfrm>
            <a:prstGeom prst="rect">
              <a:avLst/>
            </a:prstGeom>
          </p:spPr>
        </p:pic>
        <p:pic>
          <p:nvPicPr>
            <p:cNvPr id="10" name="Picture 9" descr="87_ape4_bt.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99792" y="2420888"/>
              <a:ext cx="304800" cy="1054100"/>
            </a:xfrm>
            <a:prstGeom prst="rect">
              <a:avLst/>
            </a:prstGeom>
          </p:spPr>
        </p:pic>
        <p:pic>
          <p:nvPicPr>
            <p:cNvPr id="11" name="Picture 10" descr="87_ape5_bt.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75856" y="2276872"/>
              <a:ext cx="901700" cy="1181100"/>
            </a:xfrm>
            <a:prstGeom prst="rect">
              <a:avLst/>
            </a:prstGeom>
          </p:spPr>
        </p:pic>
        <p:pic>
          <p:nvPicPr>
            <p:cNvPr id="12" name="Picture 11" descr="87_ape6_bt.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35896" y="2276872"/>
              <a:ext cx="952500" cy="1219200"/>
            </a:xfrm>
            <a:prstGeom prst="rect">
              <a:avLst/>
            </a:prstGeom>
          </p:spPr>
        </p:pic>
        <p:pic>
          <p:nvPicPr>
            <p:cNvPr id="13" name="Picture 12" descr="87_robot1_bt.pn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300192" y="2276872"/>
              <a:ext cx="1146300" cy="1224136"/>
            </a:xfrm>
            <a:prstGeom prst="rect">
              <a:avLst/>
            </a:prstGeom>
          </p:spPr>
        </p:pic>
        <p:pic>
          <p:nvPicPr>
            <p:cNvPr id="14" name="Picture 13" descr="87_robot_bt.pn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5515360" y="2219336"/>
              <a:ext cx="648072" cy="1321392"/>
            </a:xfrm>
            <a:prstGeom prst="rect">
              <a:avLst/>
            </a:prstGeom>
          </p:spPr>
        </p:pic>
        <p:pic>
          <p:nvPicPr>
            <p:cNvPr id="15" name="Picture 14" descr="87_einstein_bt.pn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4572000" y="2276872"/>
              <a:ext cx="820363" cy="122413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3185</Words>
  <Application>Microsoft Office PowerPoint</Application>
  <PresentationFormat>On-screen Show (4:3)</PresentationFormat>
  <Paragraphs>720</Paragraphs>
  <Slides>78</Slides>
  <Notes>60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Default Design</vt:lpstr>
      <vt:lpstr>PowerPoint Presentation</vt:lpstr>
      <vt:lpstr>Abstract</vt:lpstr>
      <vt:lpstr>Table of Contents</vt:lpstr>
      <vt:lpstr>Introduction to the</vt:lpstr>
      <vt:lpstr>What is the  Technological Singularity</vt:lpstr>
      <vt:lpstr>History</vt:lpstr>
      <vt:lpstr>Related Developments</vt:lpstr>
      <vt:lpstr>Paths to Singularity</vt:lpstr>
      <vt:lpstr>Considered Setup</vt:lpstr>
      <vt:lpstr>Terminology  &amp;  Jargon</vt:lpstr>
      <vt:lpstr>Global (Simplifying) Assumption</vt:lpstr>
      <vt:lpstr>Will there be</vt:lpstr>
      <vt:lpstr>Moore’s Law</vt:lpstr>
      <vt:lpstr>Super-Intelligence by Moore's Law</vt:lpstr>
      <vt:lpstr>Singularity by Solomonoff's Law</vt:lpstr>
      <vt:lpstr>Acceleration of Doubling Patterns</vt:lpstr>
      <vt:lpstr>Accelerating “Evolution”</vt:lpstr>
      <vt:lpstr>Obstacles Towards a Singularity</vt:lpstr>
      <vt:lpstr>Is the Singularity Negotiable</vt:lpstr>
      <vt:lpstr>The Singularity</vt:lpstr>
      <vt:lpstr>Terminology</vt:lpstr>
      <vt:lpstr>Converting Matter into Computers</vt:lpstr>
      <vt:lpstr>Outward Explosion</vt:lpstr>
      <vt:lpstr> Inward Explosion</vt:lpstr>
      <vt:lpstr>Some Information Analogies</vt:lpstr>
      <vt:lpstr>Comparison</vt:lpstr>
      <vt:lpstr>The Singularity</vt:lpstr>
      <vt:lpstr>Virtualize Society</vt:lpstr>
      <vt:lpstr>Fixed Computational Resources</vt:lpstr>
      <vt:lpstr>Increasing Comp (per Individual)  Assume uniform speed-up of the whole virtual world</vt:lpstr>
      <vt:lpstr>Increasing Comp (# of Individuals)  add more virtuals but keep comp per individual fixed</vt:lpstr>
      <vt:lpstr>Generalization</vt:lpstr>
      <vt:lpstr>Conclusion</vt:lpstr>
      <vt:lpstr>Speed Explosion</vt:lpstr>
      <vt:lpstr>Some Thoughts on Speed</vt:lpstr>
      <vt:lpstr>Infinite Comp</vt:lpstr>
      <vt:lpstr>Speedup / Slowdown Effects</vt:lpstr>
      <vt:lpstr>Speedup / Slowdown AI Limits</vt:lpstr>
      <vt:lpstr>What</vt:lpstr>
      <vt:lpstr>What is Intelligence?</vt:lpstr>
      <vt:lpstr>Evolving Intelligence</vt:lpstr>
      <vt:lpstr>What Activities are Intelligent? Which Activities does Evolution Select for?</vt:lpstr>
      <vt:lpstr>Intelligence ≈ Rationality ≈ Reasoning Towards a Goal</vt:lpstr>
      <vt:lpstr>Evolving Goals: Initialization</vt:lpstr>
      <vt:lpstr>Evolving Goals: Process</vt:lpstr>
      <vt:lpstr>Evolving Goals: End Result</vt:lpstr>
      <vt:lpstr>The Goal to Survive &amp; Spread</vt:lpstr>
      <vt:lpstr>Alternative Societies</vt:lpstr>
      <vt:lpstr>Monistic Vorlds</vt:lpstr>
      <vt:lpstr>Is Intelligence</vt:lpstr>
      <vt:lpstr>Adaptiveness of Intelligence</vt:lpstr>
      <vt:lpstr>Formal Intelligence Measure</vt:lpstr>
      <vt:lpstr>Maximally Intelligent Agent AIXI</vt:lpstr>
      <vt:lpstr>Motivation: Tic-Tac-Toe Vorld</vt:lpstr>
      <vt:lpstr>Motivation: Chess Vorld</vt:lpstr>
      <vt:lpstr>Rescaling Intelligence</vt:lpstr>
      <vt:lpstr>Real World and AIXI</vt:lpstr>
      <vt:lpstr>Intelligence Extrapolation</vt:lpstr>
      <vt:lpstr>Singularitarian</vt:lpstr>
      <vt:lpstr>Singularity = Society of AIXIs</vt:lpstr>
      <vt:lpstr>Social Questions regarding AIXI (reasonable conclusions but most not yet formally verified)</vt:lpstr>
      <vt:lpstr>On Answering Questions regarding a Society of AIXIs</vt:lpstr>
      <vt:lpstr>Diversity Explosion</vt:lpstr>
      <vt:lpstr>Copying &amp; Modifying Virtual Structures</vt:lpstr>
      <vt:lpstr>Copying &amp; Modifying Virtual Life</vt:lpstr>
      <vt:lpstr>The Value of Life</vt:lpstr>
      <vt:lpstr>Abundance lowers Value - Analogies - </vt:lpstr>
      <vt:lpstr>Consequences of Cheap Life</vt:lpstr>
      <vt:lpstr>The Value of Virtual Life</vt:lpstr>
      <vt:lpstr>Personal</vt:lpstr>
      <vt:lpstr>Consciousness  (my beliefs)</vt:lpstr>
      <vt:lpstr>Desirable Futures</vt:lpstr>
      <vt:lpstr>Are there Universal Values</vt:lpstr>
      <vt:lpstr>Speculative</vt:lpstr>
      <vt:lpstr>Towards a Singularity</vt:lpstr>
      <vt:lpstr>Observability of the Singularity</vt:lpstr>
      <vt:lpstr>Universal Intelligence at the Singularity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2014-08-14T04:10:35Z</dcterms:created>
  <dcterms:modified xsi:type="dcterms:W3CDTF">2014-08-14T04:27:21Z</dcterms:modified>
</cp:coreProperties>
</file>